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2" r:id="rId2"/>
    <p:sldId id="256" r:id="rId3"/>
    <p:sldId id="285" r:id="rId4"/>
    <p:sldId id="258" r:id="rId5"/>
    <p:sldId id="286" r:id="rId6"/>
    <p:sldId id="257" r:id="rId7"/>
    <p:sldId id="283" r:id="rId8"/>
    <p:sldId id="259" r:id="rId9"/>
    <p:sldId id="260" r:id="rId10"/>
    <p:sldId id="261" r:id="rId11"/>
    <p:sldId id="262" r:id="rId12"/>
    <p:sldId id="263" r:id="rId13"/>
    <p:sldId id="264" r:id="rId14"/>
    <p:sldId id="284" r:id="rId15"/>
    <p:sldId id="265" r:id="rId16"/>
    <p:sldId id="266" r:id="rId17"/>
    <p:sldId id="267" r:id="rId18"/>
    <p:sldId id="287" r:id="rId19"/>
    <p:sldId id="288" r:id="rId20"/>
    <p:sldId id="289" r:id="rId21"/>
    <p:sldId id="290" r:id="rId22"/>
    <p:sldId id="291" r:id="rId23"/>
    <p:sldId id="292" r:id="rId24"/>
    <p:sldId id="293" r:id="rId25"/>
    <p:sldId id="281" r:id="rId26"/>
    <p:sldId id="270" r:id="rId27"/>
    <p:sldId id="271" r:id="rId28"/>
    <p:sldId id="272" r:id="rId29"/>
    <p:sldId id="273" r:id="rId30"/>
    <p:sldId id="274" r:id="rId31"/>
    <p:sldId id="275" r:id="rId32"/>
    <p:sldId id="276" r:id="rId33"/>
    <p:sldId id="277" r:id="rId34"/>
    <p:sldId id="278" r:id="rId35"/>
    <p:sldId id="279" r:id="rId36"/>
    <p:sldId id="280" r:id="rId3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3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600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6CD5C1-4AA5-410B-A146-9363C0EF08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763F867-DBA8-4101-9ABA-5FB6761E48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148709D-2C81-4FF7-BF7C-F06D92190E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DC5B15-4582-41B3-8B4E-FF8D0967D9FA}" type="datetimeFigureOut">
              <a:rPr lang="ko-KR" altLang="en-US" smtClean="0"/>
              <a:t>2023-01-31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AEC7513-147E-4226-A467-E12B9E400F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3EE3EBF-DD08-4F16-98A9-8CC1C0DE54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20F52-2DA4-469C-85FA-525D36F53D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29034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1C4E1B-0F60-41D3-BA81-60D811681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00F475D-E420-428F-BBDA-92D46365AB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FF29985-7225-4F7A-AB97-0834E14B1B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DC5B15-4582-41B3-8B4E-FF8D0967D9FA}" type="datetimeFigureOut">
              <a:rPr lang="ko-KR" altLang="en-US" smtClean="0"/>
              <a:t>2023-01-31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873EBB6-0623-4837-9C5C-A06EDA993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7739401-97E6-4CCC-90B2-830AA3C07B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20F52-2DA4-469C-85FA-525D36F53D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36019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B776584-5BB5-4F54-941C-4FE1D043D39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AAD9A0D-04D3-4AED-8D08-D60DF05CCA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18B75C8-DB44-4D87-878B-0E945C406F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DC5B15-4582-41B3-8B4E-FF8D0967D9FA}" type="datetimeFigureOut">
              <a:rPr lang="ko-KR" altLang="en-US" smtClean="0"/>
              <a:t>2023-01-31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4D982D4-25BC-4B0F-9B11-FC64E615ED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6602694-F4AC-4C01-A7AD-6D9AA84D4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20F52-2DA4-469C-85FA-525D36F53D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97614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B141AE-58DA-4ACF-AD12-378D67AC8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0CB3185-24B5-4EC3-BC61-B22E4D1479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9553B08-46E4-468D-9CE1-240E29F0BC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DC5B15-4582-41B3-8B4E-FF8D0967D9FA}" type="datetimeFigureOut">
              <a:rPr lang="ko-KR" altLang="en-US" smtClean="0"/>
              <a:t>2023-01-31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FA6E7A4-0D27-40ED-9898-93C5DAF447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9713496-77BD-4817-9BF8-DFE8A0F80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20F52-2DA4-469C-85FA-525D36F53D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31102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2F4237-6D68-487A-87E1-1816B5A6A0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1505F99-99A0-477D-927A-15B172D29A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B7855A1-0448-4523-B941-8BEDCF5F63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DC5B15-4582-41B3-8B4E-FF8D0967D9FA}" type="datetimeFigureOut">
              <a:rPr lang="ko-KR" altLang="en-US" smtClean="0"/>
              <a:t>2023-01-31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91F9821-04AB-440B-8545-EADC03A6DB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07EA533-AAC3-4EA6-99B1-636AE0F5C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20F52-2DA4-469C-85FA-525D36F53D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28831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B441CD-AB0A-45D7-B8F7-2C1626A6F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B24CE31-033B-4791-A955-D7817E9CA2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0ED68D2-CD9A-467F-A1AA-6DA56A8ADB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55C5F83-8E8C-4087-BC22-93BB8C923C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DC5B15-4582-41B3-8B4E-FF8D0967D9FA}" type="datetimeFigureOut">
              <a:rPr lang="ko-KR" altLang="en-US" smtClean="0"/>
              <a:t>2023-01-31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92EEA2F-9052-4250-9034-B1C93CE867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406D66E-F8DB-4F40-900A-63BE663A3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20F52-2DA4-469C-85FA-525D36F53D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2104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A99658-F228-4978-8B1A-1D685FE23E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F977F55-DE39-4A42-BE6C-1D8EC11248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F842FE0-9F57-4C78-9922-62E8017C8D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1D6908C-DD91-441A-A246-60FF525DE2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BCB8ADF-AA06-4C06-A6CC-C6EE13753F7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39DF9B4-C9F5-47E6-8630-DCA98A88E3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DC5B15-4582-41B3-8B4E-FF8D0967D9FA}" type="datetimeFigureOut">
              <a:rPr lang="ko-KR" altLang="en-US" smtClean="0"/>
              <a:t>2023-01-31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9D9DD71-9B84-4892-921C-5A2E032092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E2D3D36-D676-4636-988A-33F7763DB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20F52-2DA4-469C-85FA-525D36F53D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45512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203E03-E783-45A7-8ECE-34BBAD691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75A2085-8386-45CF-8102-D08593555E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DC5B15-4582-41B3-8B4E-FF8D0967D9FA}" type="datetimeFigureOut">
              <a:rPr lang="ko-KR" altLang="en-US" smtClean="0"/>
              <a:t>2023-01-31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15FC63D-5210-4D2C-805A-B254787ECF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4695D31-16A1-48B5-9865-0A21C0DEE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20F52-2DA4-469C-85FA-525D36F53D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20621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1F559EE-3974-45F2-A979-169A1E6A7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DC5B15-4582-41B3-8B4E-FF8D0967D9FA}" type="datetimeFigureOut">
              <a:rPr lang="ko-KR" altLang="en-US" smtClean="0"/>
              <a:t>2023-01-31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0DBA28B-2BDB-4FB3-B050-D4EDC8D92D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B82DC5B-0260-4B49-9196-276476B4A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20F52-2DA4-469C-85FA-525D36F53D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91341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FB494B-6AA6-46F6-BE11-7F61DB6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D359ABC-A298-47B2-9415-956AA9A4B8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6BB162D-B0BC-40B8-BD63-72FDD62049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3B31F50-F5FA-4079-884E-0A3F5714BA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DC5B15-4582-41B3-8B4E-FF8D0967D9FA}" type="datetimeFigureOut">
              <a:rPr lang="ko-KR" altLang="en-US" smtClean="0"/>
              <a:t>2023-01-31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D8411BA-1879-4B58-B718-017D90E85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C3751CB-5383-4513-8031-E32873784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20F52-2DA4-469C-85FA-525D36F53D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95875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2BF8BE-60B8-401F-8587-0E8F04B6AB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A9E09F2-2E35-4160-894B-6F93D6953F0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6DFE4B5-CDFF-4756-895C-F726430D53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27080DF-0BDF-4ADF-8C1F-041C2D2958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DC5B15-4582-41B3-8B4E-FF8D0967D9FA}" type="datetimeFigureOut">
              <a:rPr lang="ko-KR" altLang="en-US" smtClean="0"/>
              <a:t>2023-01-31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E73BDE4-3305-4784-8352-EE91DABE42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1BF3A94-B447-42B4-91DC-42DDD85DB2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20F52-2DA4-469C-85FA-525D36F53D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56729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5B1A5D1-BE45-4487-832C-320F624B75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6CBED7E-2C25-4638-A677-2D0F6CD47A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7E5E169-672A-491C-BED2-CB18C05A91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DC5B15-4582-41B3-8B4E-FF8D0967D9FA}" type="datetimeFigureOut">
              <a:rPr lang="ko-KR" altLang="en-US" smtClean="0"/>
              <a:t>2023-01-31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6E3815F-A0CD-4A0A-88A4-D9BB2AFFFC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1405A65-D09D-4044-9913-286BB790A0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620F52-2DA4-469C-85FA-525D36F53D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55216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cumulu-s.tistory.com/36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cumulu-s.tistory.com/36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cumulu-s.tistory.com/36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A95EC75-F458-4320-989B-FD8C27B604A8}"/>
              </a:ext>
            </a:extLst>
          </p:cNvPr>
          <p:cNvSpPr/>
          <p:nvPr/>
        </p:nvSpPr>
        <p:spPr>
          <a:xfrm>
            <a:off x="3144711" y="3244334"/>
            <a:ext cx="590257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400" dirty="0"/>
              <a:t>Wide </a:t>
            </a:r>
            <a:r>
              <a:rPr lang="en-US" altLang="ko-KR" sz="4400" dirty="0" err="1"/>
              <a:t>resnet</a:t>
            </a:r>
            <a:r>
              <a:rPr lang="en-US" altLang="ko-KR" sz="4400" dirty="0"/>
              <a:t> self study</a:t>
            </a:r>
          </a:p>
        </p:txBody>
      </p:sp>
    </p:spTree>
    <p:extLst>
      <p:ext uri="{BB962C8B-B14F-4D97-AF65-F5344CB8AC3E}">
        <p14:creationId xmlns:p14="http://schemas.microsoft.com/office/powerpoint/2010/main" val="28261649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BF0BF37-1AF8-40E9-970E-32327F3EFCBA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2192000" cy="46474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solidFill>
                      <a:srgbClr val="0070C0"/>
                    </a:solidFill>
                  </a:rPr>
                  <a:t>4. Batch Normalization</a:t>
                </a:r>
              </a:p>
              <a:p>
                <a:pPr lvl="1"/>
                <a:r>
                  <a:rPr lang="en-US" altLang="ko-KR" sz="1600" dirty="0">
                    <a:solidFill>
                      <a:srgbClr val="0070C0"/>
                    </a:solidFill>
                  </a:rPr>
                  <a:t>5) Whitening </a:t>
                </a:r>
                <a:r>
                  <a:rPr lang="ko-KR" altLang="en-US" sz="1600" dirty="0">
                    <a:solidFill>
                      <a:srgbClr val="0070C0"/>
                    </a:solidFill>
                  </a:rPr>
                  <a:t>의 문제점</a:t>
                </a:r>
                <a:endParaRPr lang="en-US" altLang="ko-KR" sz="1600" dirty="0">
                  <a:solidFill>
                    <a:srgbClr val="0070C0"/>
                  </a:solidFill>
                </a:endParaRPr>
              </a:p>
              <a:p>
                <a:pPr lvl="1"/>
                <a:r>
                  <a:rPr lang="en-US" altLang="ko-KR" sz="1400" dirty="0"/>
                  <a:t>	- </a:t>
                </a:r>
                <a:r>
                  <a:rPr lang="ko-KR" altLang="en-US" sz="1400" dirty="0"/>
                  <a:t>이 현상을 막기 위해 </a:t>
                </a:r>
                <a:r>
                  <a:rPr lang="ko-KR" altLang="en-US" sz="1400" b="1" dirty="0">
                    <a:solidFill>
                      <a:schemeClr val="accent1"/>
                    </a:solidFill>
                  </a:rPr>
                  <a:t>각 레이어 입력의 분산을 평균</a:t>
                </a:r>
                <a:r>
                  <a:rPr lang="en-US" altLang="ko-KR" sz="1400" b="1" dirty="0">
                    <a:solidFill>
                      <a:schemeClr val="accent1"/>
                    </a:solidFill>
                  </a:rPr>
                  <a:t>0, </a:t>
                </a:r>
                <a:r>
                  <a:rPr lang="ko-KR" altLang="en-US" sz="1400" b="1" dirty="0">
                    <a:solidFill>
                      <a:schemeClr val="accent1"/>
                    </a:solidFill>
                  </a:rPr>
                  <a:t>표준편차 </a:t>
                </a:r>
                <a:r>
                  <a:rPr lang="en-US" altLang="ko-KR" sz="1400" b="1" dirty="0">
                    <a:solidFill>
                      <a:schemeClr val="accent1"/>
                    </a:solidFill>
                  </a:rPr>
                  <a:t>1</a:t>
                </a:r>
                <a:r>
                  <a:rPr lang="ko-KR" altLang="en-US" sz="1400" b="1" dirty="0">
                    <a:solidFill>
                      <a:schemeClr val="accent1"/>
                    </a:solidFill>
                  </a:rPr>
                  <a:t>을 </a:t>
                </a:r>
                <a:r>
                  <a:rPr lang="ko-KR" altLang="en-US" sz="1400" b="1" dirty="0" err="1">
                    <a:solidFill>
                      <a:schemeClr val="accent1"/>
                    </a:solidFill>
                  </a:rPr>
                  <a:t>입력값으로</a:t>
                </a:r>
                <a:r>
                  <a:rPr lang="ko-KR" altLang="en-US" sz="1400" b="1" dirty="0">
                    <a:solidFill>
                      <a:schemeClr val="accent1"/>
                    </a:solidFill>
                  </a:rPr>
                  <a:t> 정규화 시키는 방법을 생각한다</a:t>
                </a:r>
                <a:r>
                  <a:rPr lang="en-US" altLang="ko-KR" sz="1400" dirty="0"/>
                  <a:t>.</a:t>
                </a:r>
              </a:p>
              <a:p>
                <a:pPr lvl="1"/>
                <a:r>
                  <a:rPr lang="en-US" altLang="ko-KR" sz="1400" dirty="0"/>
                  <a:t>	- whitening(</a:t>
                </a:r>
                <a:r>
                  <a:rPr lang="ko-KR" altLang="en-US" sz="1400" dirty="0"/>
                  <a:t>백색잡음 </a:t>
                </a:r>
                <a:r>
                  <a:rPr lang="ko-KR" altLang="en-US" sz="1400" dirty="0" err="1"/>
                  <a:t>이라함</a:t>
                </a:r>
                <a:r>
                  <a:rPr lang="en-US" altLang="ko-KR" sz="1400" dirty="0"/>
                  <a:t>), </a:t>
                </a:r>
                <a:r>
                  <a:rPr lang="ko-KR" altLang="en-US" sz="1400" dirty="0"/>
                  <a:t>들어오는 </a:t>
                </a:r>
                <a:r>
                  <a:rPr lang="ko-KR" altLang="en-US" sz="1400" dirty="0" err="1"/>
                  <a:t>입력값의</a:t>
                </a:r>
                <a:r>
                  <a:rPr lang="ko-KR" altLang="en-US" sz="1400" dirty="0"/>
                  <a:t> 특징을 </a:t>
                </a:r>
                <a:r>
                  <a:rPr lang="en-US" altLang="ko-KR" sz="1400" dirty="0"/>
                  <a:t>uncorrelated</a:t>
                </a:r>
                <a:r>
                  <a:rPr lang="ko-KR" altLang="en-US" sz="1400" dirty="0"/>
                  <a:t>하게 만들어주고</a:t>
                </a:r>
                <a:r>
                  <a:rPr lang="en-US" altLang="ko-KR" sz="1400" dirty="0"/>
                  <a:t>, </a:t>
                </a:r>
                <a:r>
                  <a:rPr lang="ko-KR" altLang="en-US" sz="1400" dirty="0"/>
                  <a:t>분산을 </a:t>
                </a:r>
                <a:r>
                  <a:rPr lang="en-US" altLang="ko-KR" sz="1400" dirty="0"/>
                  <a:t>1</a:t>
                </a:r>
                <a:r>
                  <a:rPr lang="ko-KR" altLang="en-US" sz="1400" dirty="0"/>
                  <a:t>로 만들어준다</a:t>
                </a:r>
                <a:r>
                  <a:rPr lang="en-US" altLang="ko-KR" sz="1400" dirty="0"/>
                  <a:t>.</a:t>
                </a:r>
              </a:p>
              <a:p>
                <a:pPr lvl="1"/>
                <a:r>
                  <a:rPr lang="en-US" altLang="ko-KR" sz="1400" dirty="0"/>
                  <a:t>        - </a:t>
                </a:r>
                <a:r>
                  <a:rPr lang="ko-KR" altLang="en-US" sz="1400" dirty="0"/>
                  <a:t>단순하게 </a:t>
                </a:r>
                <a:r>
                  <a:rPr lang="en-US" altLang="ko-KR" sz="1400" dirty="0"/>
                  <a:t>whitening </a:t>
                </a:r>
                <a:r>
                  <a:rPr lang="ko-KR" altLang="en-US" sz="1400" dirty="0"/>
                  <a:t>시킨다면 이 과정과 파라미터를 계산하기 위한 최적화</a:t>
                </a:r>
                <a:r>
                  <a:rPr lang="en-US" altLang="ko-KR" sz="1400" dirty="0"/>
                  <a:t>(backpropagation)</a:t>
                </a:r>
                <a:r>
                  <a:rPr lang="ko-KR" altLang="en-US" sz="1400" dirty="0"/>
                  <a:t>과 무관하게 진행되어</a:t>
                </a:r>
                <a:r>
                  <a:rPr lang="en-US" altLang="ko-KR" sz="1400" dirty="0"/>
                  <a:t>, </a:t>
                </a:r>
                <a:r>
                  <a:rPr lang="ko-KR" altLang="en-US" sz="1400" dirty="0"/>
                  <a:t>특정 파라미터만    </a:t>
                </a:r>
                <a:r>
                  <a:rPr lang="en-US" altLang="ko-KR" sz="1400" dirty="0"/>
                  <a:t>	 	</a:t>
                </a:r>
                <a:r>
                  <a:rPr lang="ko-KR" altLang="en-US" sz="1400" dirty="0"/>
                  <a:t>커진 상태로 </a:t>
                </a:r>
                <a:r>
                  <a:rPr lang="en-US" altLang="ko-KR" sz="1400" dirty="0"/>
                  <a:t>whitening</a:t>
                </a:r>
                <a:r>
                  <a:rPr lang="ko-KR" altLang="en-US" sz="1400" dirty="0"/>
                  <a:t>가 진행된다</a:t>
                </a:r>
                <a:r>
                  <a:rPr lang="en-US" altLang="ko-KR" sz="1400" dirty="0"/>
                  <a:t>. Whitening</a:t>
                </a:r>
                <a:r>
                  <a:rPr lang="ko-KR" altLang="en-US" sz="1400" dirty="0"/>
                  <a:t> 통해 손실</a:t>
                </a:r>
                <a:r>
                  <a:rPr lang="en-US" altLang="ko-KR" sz="1400" dirty="0"/>
                  <a:t>(loss)</a:t>
                </a:r>
                <a:r>
                  <a:rPr lang="ko-KR" altLang="en-US" sz="1400" dirty="0"/>
                  <a:t>이 변하지 않으면</a:t>
                </a:r>
                <a:r>
                  <a:rPr lang="en-US" altLang="ko-KR" sz="1400" dirty="0"/>
                  <a:t>, </a:t>
                </a:r>
                <a:r>
                  <a:rPr lang="ko-KR" altLang="en-US" sz="1400" dirty="0"/>
                  <a:t>최적화 과정을 거치면서 특정변수가 계속 커지는 현상</a:t>
                </a:r>
                <a:endParaRPr lang="en-US" altLang="ko-KR" sz="1400" dirty="0"/>
              </a:p>
              <a:p>
                <a:pPr lvl="1"/>
                <a:r>
                  <a:rPr lang="en-US" altLang="ko-KR" dirty="0">
                    <a:solidFill>
                      <a:schemeClr val="tx1"/>
                    </a:solidFill>
                  </a:rPr>
                  <a:t>	</a:t>
                </a:r>
                <a:r>
                  <a:rPr lang="en-US" altLang="ko-KR" sz="1400" dirty="0">
                    <a:solidFill>
                      <a:schemeClr val="tx1"/>
                    </a:solidFill>
                  </a:rPr>
                  <a:t>- </a:t>
                </a:r>
                <a:r>
                  <a:rPr lang="ko-KR" altLang="en-US" sz="1400" dirty="0">
                    <a:solidFill>
                      <a:schemeClr val="tx1"/>
                    </a:solidFill>
                  </a:rPr>
                  <a:t>단순하게 </a:t>
                </a:r>
                <a:r>
                  <a:rPr lang="en-US" altLang="ko-KR" sz="1400" dirty="0">
                    <a:solidFill>
                      <a:schemeClr val="tx1"/>
                    </a:solidFill>
                  </a:rPr>
                  <a:t>normalize </a:t>
                </a:r>
                <a:r>
                  <a:rPr lang="ko-KR" altLang="en-US" sz="1400" dirty="0">
                    <a:solidFill>
                      <a:schemeClr val="tx1"/>
                    </a:solidFill>
                  </a:rPr>
                  <a:t>할 경우 문제가 생긴다</a:t>
                </a:r>
                <a:r>
                  <a:rPr lang="en-US" altLang="ko-KR" sz="1400" dirty="0">
                    <a:solidFill>
                      <a:schemeClr val="tx1"/>
                    </a:solidFill>
                  </a:rPr>
                  <a:t>. Activation function</a:t>
                </a:r>
                <a:r>
                  <a:rPr lang="ko-KR" altLang="en-US" sz="1400" dirty="0">
                    <a:solidFill>
                      <a:schemeClr val="tx1"/>
                    </a:solidFill>
                  </a:rPr>
                  <a:t>의 비선형성</a:t>
                </a:r>
                <a:r>
                  <a:rPr lang="en-US" altLang="ko-KR" sz="1400" dirty="0">
                    <a:solidFill>
                      <a:schemeClr val="tx1"/>
                    </a:solidFill>
                  </a:rPr>
                  <a:t>(</a:t>
                </a:r>
                <a:r>
                  <a:rPr lang="ko-KR" altLang="en-US" sz="1400" dirty="0">
                    <a:solidFill>
                      <a:schemeClr val="tx1"/>
                    </a:solidFill>
                  </a:rPr>
                  <a:t>우측 그래프 참고</a:t>
                </a:r>
                <a:r>
                  <a:rPr lang="en-US" altLang="ko-KR" sz="1400" dirty="0">
                    <a:solidFill>
                      <a:schemeClr val="tx1"/>
                    </a:solidFill>
                  </a:rPr>
                  <a:t>)</a:t>
                </a:r>
                <a:r>
                  <a:rPr lang="ko-KR" altLang="en-US" sz="1400" dirty="0">
                    <a:solidFill>
                      <a:schemeClr val="tx1"/>
                    </a:solidFill>
                  </a:rPr>
                  <a:t>이 없어질 수 도 있다</a:t>
                </a:r>
                <a:r>
                  <a:rPr lang="en-US" altLang="ko-KR" sz="1400" dirty="0">
                    <a:solidFill>
                      <a:schemeClr val="tx1"/>
                    </a:solidFill>
                  </a:rPr>
                  <a:t>. </a:t>
                </a:r>
                <a:r>
                  <a:rPr lang="en-US" altLang="ko-KR" sz="1400" u="sng" dirty="0">
                    <a:solidFill>
                      <a:srgbClr val="FF0000"/>
                    </a:solidFill>
                  </a:rPr>
                  <a:t>(sigmoid </a:t>
                </a:r>
                <a:r>
                  <a:rPr lang="ko-KR" altLang="en-US" sz="1400" u="sng" dirty="0">
                    <a:solidFill>
                      <a:srgbClr val="FF0000"/>
                    </a:solidFill>
                  </a:rPr>
                  <a:t>함수 예</a:t>
                </a:r>
                <a:r>
                  <a:rPr lang="en-US" altLang="ko-KR" sz="1400" u="sng" dirty="0">
                    <a:solidFill>
                      <a:srgbClr val="FF0000"/>
                    </a:solidFill>
                  </a:rPr>
                  <a:t>)</a:t>
                </a:r>
              </a:p>
              <a:p>
                <a:pPr lvl="1"/>
                <a:r>
                  <a:rPr lang="en-US" altLang="ko-KR" sz="1400" dirty="0">
                    <a:solidFill>
                      <a:schemeClr val="tx1"/>
                    </a:solidFill>
                  </a:rPr>
                  <a:t>	- N(0,1) </a:t>
                </a:r>
                <a:r>
                  <a:rPr lang="ko-KR" altLang="en-US" sz="1400" dirty="0">
                    <a:solidFill>
                      <a:schemeClr val="tx1"/>
                    </a:solidFill>
                  </a:rPr>
                  <a:t>이므로 </a:t>
                </a:r>
                <a:r>
                  <a:rPr lang="en-US" altLang="ko-KR" sz="1400" dirty="0">
                    <a:solidFill>
                      <a:schemeClr val="tx1"/>
                    </a:solidFill>
                  </a:rPr>
                  <a:t>95% </a:t>
                </a:r>
                <a:r>
                  <a:rPr lang="ko-KR" altLang="en-US" sz="1400" dirty="0">
                    <a:solidFill>
                      <a:schemeClr val="tx1"/>
                    </a:solidFill>
                  </a:rPr>
                  <a:t>의 </a:t>
                </a:r>
                <a:r>
                  <a:rPr lang="ko-KR" altLang="en-US" sz="1400" dirty="0" err="1">
                    <a:solidFill>
                      <a:schemeClr val="tx1"/>
                    </a:solidFill>
                  </a:rPr>
                  <a:t>입력값은</a:t>
                </a:r>
                <a:r>
                  <a:rPr lang="ko-KR" altLang="en-US" sz="14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ko-KR" sz="1400" dirty="0">
                    <a:solidFill>
                      <a:schemeClr val="tx1"/>
                    </a:solidFill>
                  </a:rPr>
                  <a:t>sigmoid </a:t>
                </a:r>
                <a:r>
                  <a:rPr lang="ko-KR" altLang="en-US" sz="1400" dirty="0">
                    <a:solidFill>
                      <a:schemeClr val="tx1"/>
                    </a:solidFill>
                  </a:rPr>
                  <a:t>그래프의 중간</a:t>
                </a:r>
                <a:r>
                  <a:rPr lang="en-US" altLang="ko-KR" sz="1400" dirty="0">
                    <a:solidFill>
                      <a:schemeClr val="tx1"/>
                    </a:solidFill>
                  </a:rPr>
                  <a:t>(x=(-1.96, 1.96)</a:t>
                </a:r>
                <a:r>
                  <a:rPr lang="ko-KR" altLang="en-US" sz="1400" dirty="0">
                    <a:solidFill>
                      <a:schemeClr val="tx1"/>
                    </a:solidFill>
                  </a:rPr>
                  <a:t>구간</a:t>
                </a:r>
                <a:r>
                  <a:rPr lang="en-US" altLang="ko-KR" sz="1400" dirty="0">
                    <a:solidFill>
                      <a:schemeClr val="tx1"/>
                    </a:solidFill>
                  </a:rPr>
                  <a:t>)</a:t>
                </a:r>
                <a:r>
                  <a:rPr lang="ko-KR" altLang="en-US" sz="1400" dirty="0">
                    <a:solidFill>
                      <a:schemeClr val="tx1"/>
                    </a:solidFill>
                  </a:rPr>
                  <a:t>에 속하고 이 부분이 선형이다</a:t>
                </a:r>
                <a:r>
                  <a:rPr lang="en-US" altLang="ko-KR" sz="1400" dirty="0">
                    <a:solidFill>
                      <a:schemeClr val="tx1"/>
                    </a:solidFill>
                  </a:rPr>
                  <a:t>.</a:t>
                </a:r>
              </a:p>
              <a:p>
                <a:pPr lvl="1"/>
                <a:r>
                  <a:rPr lang="en-US" altLang="ko-KR" sz="1400" dirty="0">
                    <a:solidFill>
                      <a:schemeClr val="tx1"/>
                    </a:solidFill>
                  </a:rPr>
                  <a:t>	- Z = WX + b </a:t>
                </a:r>
                <a:r>
                  <a:rPr lang="ko-KR" altLang="en-US" sz="1400" dirty="0">
                    <a:solidFill>
                      <a:schemeClr val="tx1"/>
                    </a:solidFill>
                  </a:rPr>
                  <a:t>라고 했을 때</a:t>
                </a:r>
                <a:r>
                  <a:rPr lang="en-US" altLang="ko-KR" sz="1400" dirty="0">
                    <a:solidFill>
                      <a:schemeClr val="tx1"/>
                    </a:solidFill>
                  </a:rPr>
                  <a:t>, normalize </a:t>
                </a:r>
                <a:r>
                  <a:rPr lang="ko-KR" altLang="en-US" sz="1400" dirty="0">
                    <a:solidFill>
                      <a:schemeClr val="tx1"/>
                    </a:solidFill>
                  </a:rPr>
                  <a:t>하기 위해 </a:t>
                </a:r>
                <a:r>
                  <a:rPr lang="en-US" altLang="ko-KR" sz="1400" dirty="0">
                    <a:solidFill>
                      <a:schemeClr val="tx1"/>
                    </a:solidFill>
                  </a:rPr>
                  <a:t>Z-E(Z)</a:t>
                </a:r>
                <a:r>
                  <a:rPr lang="ko-KR" altLang="en-US" sz="1400" dirty="0">
                    <a:solidFill>
                      <a:schemeClr val="tx1"/>
                    </a:solidFill>
                  </a:rPr>
                  <a:t>를 하게 되면 </a:t>
                </a:r>
                <a:r>
                  <a:rPr lang="en-US" altLang="ko-KR" sz="1400" dirty="0">
                    <a:solidFill>
                      <a:schemeClr val="tx1"/>
                    </a:solidFill>
                  </a:rPr>
                  <a:t>parameter b </a:t>
                </a:r>
                <a:r>
                  <a:rPr lang="ko-KR" altLang="en-US" sz="1400" dirty="0">
                    <a:solidFill>
                      <a:schemeClr val="tx1"/>
                    </a:solidFill>
                  </a:rPr>
                  <a:t>의 영향은 완전히 무시된다</a:t>
                </a:r>
                <a:r>
                  <a:rPr lang="en-US" altLang="ko-KR" sz="1400" dirty="0">
                    <a:solidFill>
                      <a:schemeClr val="tx1"/>
                    </a:solidFill>
                  </a:rPr>
                  <a:t>. </a:t>
                </a:r>
                <a:r>
                  <a:rPr lang="ko-KR" altLang="en-US" sz="1400" dirty="0">
                    <a:solidFill>
                      <a:schemeClr val="tx1"/>
                    </a:solidFill>
                  </a:rPr>
                  <a:t>이를 위해 </a:t>
                </a:r>
                <a:r>
                  <a:rPr lang="en-US" altLang="ko-KR" sz="1400" dirty="0">
                    <a:solidFill>
                      <a:schemeClr val="tx1"/>
                    </a:solidFill>
                  </a:rPr>
                  <a:t>b</a:t>
                </a:r>
                <a:r>
                  <a:rPr lang="ko-KR" altLang="en-US" sz="1400" dirty="0">
                    <a:solidFill>
                      <a:schemeClr val="tx1"/>
                    </a:solidFill>
                  </a:rPr>
                  <a:t>를 대신하는 </a:t>
                </a:r>
                <a:r>
                  <a:rPr lang="en-US" altLang="ko-KR" sz="1400" dirty="0">
                    <a:solidFill>
                      <a:schemeClr val="tx1"/>
                    </a:solidFill>
                  </a:rPr>
                  <a:t>	  </a:t>
                </a:r>
              </a:p>
              <a:p>
                <a:pPr lvl="1"/>
                <a:r>
                  <a:rPr lang="en-US" altLang="ko-KR" sz="1400" dirty="0"/>
                  <a:t>         </a:t>
                </a:r>
                <a:r>
                  <a:rPr lang="en-US" altLang="ko-KR" sz="1400" dirty="0">
                    <a:solidFill>
                      <a:schemeClr val="tx1"/>
                    </a:solidFill>
                  </a:rPr>
                  <a:t>parameter </a:t>
                </a:r>
                <a14:m>
                  <m:oMath xmlns:m="http://schemas.openxmlformats.org/officeDocument/2006/math">
                    <m:r>
                      <a:rPr lang="en-US" altLang="ko-KR" sz="1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altLang="ko-KR" sz="1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sz="1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를</m:t>
                    </m:r>
                  </m:oMath>
                </a14:m>
                <a:r>
                  <a:rPr lang="en-US" altLang="ko-KR" sz="1400" dirty="0">
                    <a:solidFill>
                      <a:schemeClr val="tx1"/>
                    </a:solidFill>
                  </a:rPr>
                  <a:t> </a:t>
                </a:r>
                <a:r>
                  <a:rPr lang="ko-KR" altLang="en-US" sz="1400" dirty="0">
                    <a:solidFill>
                      <a:schemeClr val="tx1"/>
                    </a:solidFill>
                  </a:rPr>
                  <a:t>추가한다</a:t>
                </a:r>
                <a:r>
                  <a:rPr lang="en-US" altLang="ko-KR" sz="1400" dirty="0">
                    <a:solidFill>
                      <a:schemeClr val="tx1"/>
                    </a:solidFill>
                  </a:rPr>
                  <a:t>. </a:t>
                </a:r>
                <a14:m>
                  <m:oMath xmlns:m="http://schemas.openxmlformats.org/officeDocument/2006/math">
                    <m:r>
                      <a:rPr lang="en-US" altLang="ko-KR" sz="1400" i="1" u="sng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ko-KR" altLang="en-US" sz="1400" u="sng" dirty="0">
                    <a:solidFill>
                      <a:schemeClr val="accent1"/>
                    </a:solidFill>
                  </a:rPr>
                  <a:t>가 </a:t>
                </a:r>
                <a:r>
                  <a:rPr lang="en-US" altLang="ko-KR" sz="1400" u="sng" dirty="0">
                    <a:solidFill>
                      <a:schemeClr val="accent1"/>
                    </a:solidFill>
                  </a:rPr>
                  <a:t>normalization</a:t>
                </a:r>
                <a:r>
                  <a:rPr lang="ko-KR" altLang="en-US" sz="1400" u="sng" dirty="0">
                    <a:solidFill>
                      <a:schemeClr val="accent1"/>
                    </a:solidFill>
                  </a:rPr>
                  <a:t>을 통해 상쇄되는 </a:t>
                </a:r>
                <a:r>
                  <a:rPr lang="en-US" altLang="ko-KR" sz="1400" u="sng" dirty="0">
                    <a:solidFill>
                      <a:schemeClr val="accent1"/>
                    </a:solidFill>
                  </a:rPr>
                  <a:t>b</a:t>
                </a:r>
                <a:r>
                  <a:rPr lang="ko-KR" altLang="en-US" sz="1400" u="sng" dirty="0">
                    <a:solidFill>
                      <a:schemeClr val="accent1"/>
                    </a:solidFill>
                  </a:rPr>
                  <a:t>의 역할을 대신하고</a:t>
                </a:r>
                <a:r>
                  <a:rPr lang="en-US" altLang="ko-KR" sz="1400" u="sng" dirty="0">
                    <a:solidFill>
                      <a:schemeClr val="accent1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ko-KR" sz="1400" i="1" u="sng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ko-KR" sz="1400" b="0" i="1" u="sng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sz="1400" i="1" u="sng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가</m:t>
                    </m:r>
                  </m:oMath>
                </a14:m>
                <a:r>
                  <a:rPr lang="en-US" altLang="ko-KR" u="sng" dirty="0">
                    <a:solidFill>
                      <a:schemeClr val="accent1"/>
                    </a:solidFill>
                  </a:rPr>
                  <a:t> </a:t>
                </a:r>
                <a:r>
                  <a:rPr lang="en-US" altLang="ko-KR" sz="1400" u="sng" dirty="0">
                    <a:solidFill>
                      <a:schemeClr val="accent1"/>
                    </a:solidFill>
                  </a:rPr>
                  <a:t>scaling factor</a:t>
                </a:r>
                <a:r>
                  <a:rPr lang="ko-KR" altLang="en-US" sz="1400" dirty="0">
                    <a:solidFill>
                      <a:schemeClr val="tx1"/>
                    </a:solidFill>
                  </a:rPr>
                  <a:t>로 적용된다</a:t>
                </a:r>
                <a:r>
                  <a:rPr lang="en-US" altLang="ko-KR" sz="1400" dirty="0">
                    <a:solidFill>
                      <a:schemeClr val="tx1"/>
                    </a:solidFill>
                  </a:rPr>
                  <a:t>.</a:t>
                </a:r>
              </a:p>
              <a:p>
                <a:pPr lvl="2"/>
                <a:r>
                  <a:rPr lang="en-US" altLang="ko-KR" sz="1400" dirty="0">
                    <a:solidFill>
                      <a:schemeClr val="tx1"/>
                    </a:solidFill>
                  </a:rPr>
                  <a:t>- </a:t>
                </a:r>
                <a:r>
                  <a:rPr lang="en-US" altLang="ko-KR" sz="1400" dirty="0">
                    <a:solidFill>
                      <a:schemeClr val="accent1"/>
                    </a:solidFill>
                  </a:rPr>
                  <a:t>mini-batch</a:t>
                </a:r>
                <a:r>
                  <a:rPr lang="ko-KR" altLang="en-US" sz="1400" dirty="0">
                    <a:solidFill>
                      <a:schemeClr val="accent1"/>
                    </a:solidFill>
                  </a:rPr>
                  <a:t>의 평균과</a:t>
                </a:r>
                <a:r>
                  <a:rPr lang="en-US" altLang="ko-KR" sz="1400" dirty="0">
                    <a:solidFill>
                      <a:schemeClr val="accent1"/>
                    </a:solidFill>
                  </a:rPr>
                  <a:t>, </a:t>
                </a:r>
                <a:r>
                  <a:rPr lang="ko-KR" altLang="en-US" sz="1400" dirty="0">
                    <a:solidFill>
                      <a:schemeClr val="accent1"/>
                    </a:solidFill>
                  </a:rPr>
                  <a:t>분산을 이용해서 </a:t>
                </a:r>
                <a:r>
                  <a:rPr lang="en-US" altLang="ko-KR" sz="1400" dirty="0">
                    <a:solidFill>
                      <a:schemeClr val="accent1"/>
                    </a:solidFill>
                  </a:rPr>
                  <a:t>normalize </a:t>
                </a:r>
                <a:r>
                  <a:rPr lang="ko-KR" altLang="en-US" sz="1400" dirty="0">
                    <a:solidFill>
                      <a:schemeClr val="accent1"/>
                    </a:solidFill>
                  </a:rPr>
                  <a:t>후 </a:t>
                </a:r>
                <a:r>
                  <a:rPr lang="en-US" altLang="ko-KR" sz="1400" dirty="0">
                    <a:solidFill>
                      <a:schemeClr val="accent1"/>
                    </a:solidFill>
                  </a:rPr>
                  <a:t>, scale</a:t>
                </a:r>
                <a:r>
                  <a:rPr lang="ko-KR" altLang="en-US" sz="1400" dirty="0">
                    <a:solidFill>
                      <a:schemeClr val="accent1"/>
                    </a:solidFill>
                  </a:rPr>
                  <a:t> </a:t>
                </a:r>
                <a:r>
                  <a:rPr lang="en-US" altLang="ko-KR" sz="1400" dirty="0">
                    <a:solidFill>
                      <a:schemeClr val="accent1"/>
                    </a:solidFill>
                  </a:rPr>
                  <a:t>and</a:t>
                </a:r>
                <a:r>
                  <a:rPr lang="ko-KR" altLang="en-US" sz="1400" dirty="0">
                    <a:solidFill>
                      <a:schemeClr val="accent1"/>
                    </a:solidFill>
                  </a:rPr>
                  <a:t> </a:t>
                </a:r>
                <a:r>
                  <a:rPr lang="en-US" altLang="ko-KR" sz="1400" dirty="0">
                    <a:solidFill>
                      <a:schemeClr val="accent1"/>
                    </a:solidFill>
                  </a:rPr>
                  <a:t>shift</a:t>
                </a:r>
                <a:r>
                  <a:rPr lang="ko-KR" altLang="en-US" sz="1400" dirty="0">
                    <a:solidFill>
                      <a:schemeClr val="accent1"/>
                    </a:solidFill>
                  </a:rPr>
                  <a:t>를 </a:t>
                </a:r>
                <a14:m>
                  <m:oMath xmlns:m="http://schemas.openxmlformats.org/officeDocument/2006/math">
                    <m:r>
                      <a:rPr lang="en-US" altLang="ko-KR" sz="1400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ko-KR" sz="1400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,</m:t>
                    </m:r>
                    <m:r>
                      <a:rPr lang="en-US" altLang="ko-KR" sz="1400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ko-KR" altLang="en-US" sz="1400" dirty="0">
                    <a:solidFill>
                      <a:schemeClr val="accent1"/>
                    </a:solidFill>
                  </a:rPr>
                  <a:t>를</a:t>
                </a:r>
                <a:r>
                  <a:rPr lang="en-US" altLang="ko-KR" sz="1400" dirty="0">
                    <a:solidFill>
                      <a:schemeClr val="accent1"/>
                    </a:solidFill>
                  </a:rPr>
                  <a:t> </a:t>
                </a:r>
                <a:r>
                  <a:rPr lang="ko-KR" altLang="en-US" sz="1400" dirty="0">
                    <a:solidFill>
                      <a:schemeClr val="accent1"/>
                    </a:solidFill>
                  </a:rPr>
                  <a:t>통해 실행한다</a:t>
                </a:r>
                <a:r>
                  <a:rPr lang="en-US" altLang="ko-KR" sz="1400" dirty="0">
                    <a:solidFill>
                      <a:schemeClr val="accent1"/>
                    </a:solidFill>
                  </a:rPr>
                  <a:t>.(</a:t>
                </a:r>
                <a:r>
                  <a:rPr lang="ko-KR" altLang="en-US" sz="1400" dirty="0">
                    <a:solidFill>
                      <a:schemeClr val="accent1"/>
                    </a:solidFill>
                  </a:rPr>
                  <a:t>아래 그림</a:t>
                </a:r>
                <a:r>
                  <a:rPr lang="en-US" altLang="ko-KR" sz="1400" dirty="0">
                    <a:solidFill>
                      <a:schemeClr val="accent1"/>
                    </a:solidFill>
                  </a:rPr>
                  <a:t>)</a:t>
                </a:r>
              </a:p>
              <a:p>
                <a:pPr lvl="2"/>
                <a:r>
                  <a:rPr lang="en-US" altLang="ko-KR" sz="1400" dirty="0">
                    <a:solidFill>
                      <a:schemeClr val="tx1"/>
                    </a:solidFill>
                  </a:rPr>
                  <a:t>- </a:t>
                </a:r>
                <a:r>
                  <a:rPr lang="ko-KR" altLang="en-US" sz="1400" dirty="0">
                    <a:solidFill>
                      <a:schemeClr val="tx1"/>
                    </a:solidFill>
                  </a:rPr>
                  <a:t>이렇게 </a:t>
                </a:r>
                <a:r>
                  <a:rPr lang="en-US" altLang="ko-KR" sz="1400" dirty="0">
                    <a:solidFill>
                      <a:schemeClr val="tx1"/>
                    </a:solidFill>
                  </a:rPr>
                  <a:t>normalize </a:t>
                </a:r>
                <a:r>
                  <a:rPr lang="ko-KR" altLang="en-US" sz="1400" dirty="0">
                    <a:solidFill>
                      <a:schemeClr val="tx1"/>
                    </a:solidFill>
                  </a:rPr>
                  <a:t>된 값을 활성화 함수에 입력으로 사용하고 최종 출력물을 다음 층에 입력으로 사용한다</a:t>
                </a:r>
                <a:r>
                  <a:rPr lang="en-US" altLang="ko-KR" sz="1400" dirty="0">
                    <a:solidFill>
                      <a:schemeClr val="tx1"/>
                    </a:solidFill>
                  </a:rPr>
                  <a:t>.</a:t>
                </a:r>
              </a:p>
              <a:p>
                <a:pPr lvl="1"/>
                <a:r>
                  <a:rPr lang="en-US" altLang="ko-KR" sz="1600" dirty="0">
                    <a:solidFill>
                      <a:schemeClr val="accent1"/>
                    </a:solidFill>
                  </a:rPr>
                  <a:t>6) </a:t>
                </a:r>
                <a:r>
                  <a:rPr lang="ko-KR" altLang="en-US" sz="1600" dirty="0">
                    <a:solidFill>
                      <a:schemeClr val="accent1"/>
                    </a:solidFill>
                  </a:rPr>
                  <a:t>배치 정규화</a:t>
                </a:r>
                <a:endParaRPr lang="en-US" altLang="ko-KR" sz="160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altLang="ko-KR" sz="1400" dirty="0"/>
                  <a:t>	- whitening</a:t>
                </a:r>
                <a:r>
                  <a:rPr lang="ko-KR" altLang="en-US" sz="1400" dirty="0"/>
                  <a:t> 문제점을 해결하도록 한 트릭이 배치 정규화다</a:t>
                </a:r>
                <a:r>
                  <a:rPr lang="en-US" altLang="ko-KR" sz="1400" dirty="0"/>
                  <a:t>.</a:t>
                </a:r>
              </a:p>
              <a:p>
                <a:pPr lvl="1"/>
                <a:r>
                  <a:rPr lang="en-US" altLang="ko-KR" sz="1400" dirty="0"/>
                  <a:t>	- </a:t>
                </a:r>
                <a:r>
                  <a:rPr lang="ko-KR" altLang="en-US" sz="1400" dirty="0"/>
                  <a:t>평균과 분산을 조정하는 과정이 별도의 과정으로 떼어진 것이 아니라</a:t>
                </a:r>
                <a:r>
                  <a:rPr lang="en-US" altLang="ko-KR" sz="1400" dirty="0"/>
                  <a:t>, </a:t>
                </a:r>
                <a:r>
                  <a:rPr lang="ko-KR" altLang="en-US" sz="1400" dirty="0"/>
                  <a:t>신경망 안에 포함되어 학습 시 평균과 분산을 조정하는 과정 역시 </a:t>
                </a:r>
                <a:r>
                  <a:rPr lang="en-US" altLang="ko-KR" sz="1400" dirty="0"/>
                  <a:t>	  	  </a:t>
                </a:r>
                <a:r>
                  <a:rPr lang="ko-KR" altLang="en-US" sz="1400" dirty="0"/>
                  <a:t>같이 조절된다는 점이 </a:t>
                </a:r>
                <a:r>
                  <a:rPr lang="en-US" altLang="ko-KR" sz="1400" dirty="0"/>
                  <a:t>whitening</a:t>
                </a:r>
                <a:r>
                  <a:rPr lang="ko-KR" altLang="en-US" sz="1400" dirty="0"/>
                  <a:t>과는 구별된다</a:t>
                </a:r>
                <a:r>
                  <a:rPr lang="en-US" altLang="ko-KR" sz="1400" dirty="0"/>
                  <a:t>.</a:t>
                </a:r>
              </a:p>
              <a:p>
                <a:pPr lvl="1"/>
                <a:r>
                  <a:rPr lang="en-US" altLang="ko-KR" sz="1400" dirty="0"/>
                  <a:t>	- </a:t>
                </a:r>
                <a:r>
                  <a:rPr lang="ko-KR" altLang="en-US" sz="1400" dirty="0"/>
                  <a:t>즉</a:t>
                </a:r>
                <a:r>
                  <a:rPr lang="en-US" altLang="ko-KR" sz="1400" dirty="0"/>
                  <a:t>, </a:t>
                </a:r>
                <a:r>
                  <a:rPr lang="ko-KR" altLang="en-US" sz="1400" b="1" dirty="0">
                    <a:solidFill>
                      <a:schemeClr val="accent1"/>
                    </a:solidFill>
                  </a:rPr>
                  <a:t>각 레이어마다 정규화 하는 레이어를 두어</a:t>
                </a:r>
                <a:r>
                  <a:rPr lang="en-US" altLang="ko-KR" sz="1400" b="1" dirty="0">
                    <a:solidFill>
                      <a:schemeClr val="accent1"/>
                    </a:solidFill>
                  </a:rPr>
                  <a:t>, </a:t>
                </a:r>
                <a:r>
                  <a:rPr lang="ko-KR" altLang="en-US" sz="1400" b="1" dirty="0">
                    <a:solidFill>
                      <a:schemeClr val="accent1"/>
                    </a:solidFill>
                  </a:rPr>
                  <a:t>변형된 분포가 나오지 않도록 조절하게 하는 것이 배치 </a:t>
                </a:r>
                <a:r>
                  <a:rPr lang="ko-KR" altLang="en-US" sz="1400" b="1" dirty="0" err="1">
                    <a:solidFill>
                      <a:schemeClr val="accent1"/>
                    </a:solidFill>
                  </a:rPr>
                  <a:t>정</a:t>
                </a:r>
                <a:r>
                  <a:rPr lang="ko-KR" altLang="en-US" sz="1400" dirty="0" err="1"/>
                  <a:t>규화이다</a:t>
                </a:r>
                <a:r>
                  <a:rPr lang="en-US" altLang="ko-KR" sz="1400" dirty="0"/>
                  <a:t>.</a:t>
                </a:r>
              </a:p>
              <a:p>
                <a:pPr lvl="1"/>
                <a:endParaRPr lang="en-US" altLang="ko-KR" sz="1400" dirty="0"/>
              </a:p>
              <a:p>
                <a:pPr lvl="1"/>
                <a:r>
                  <a:rPr lang="en-US" altLang="ko-KR" sz="1400" dirty="0"/>
                  <a:t>	- </a:t>
                </a:r>
                <a:r>
                  <a:rPr lang="ko-KR" altLang="en-US" sz="1400" dirty="0">
                    <a:solidFill>
                      <a:schemeClr val="accent1"/>
                    </a:solidFill>
                  </a:rPr>
                  <a:t>간단히 말하자면 미니배치의 평균과 분산을 이용 </a:t>
                </a:r>
                <a:r>
                  <a:rPr lang="en-US" altLang="ko-KR" sz="1400" dirty="0">
                    <a:solidFill>
                      <a:schemeClr val="accent1"/>
                    </a:solidFill>
                  </a:rPr>
                  <a:t>-&gt;</a:t>
                </a:r>
                <a:r>
                  <a:rPr lang="ko-KR" altLang="en-US" sz="1400" dirty="0">
                    <a:solidFill>
                      <a:schemeClr val="accent1"/>
                    </a:solidFill>
                  </a:rPr>
                  <a:t> 정규화 한 뒤</a:t>
                </a:r>
                <a:r>
                  <a:rPr lang="en-US" altLang="ko-KR" sz="1400" dirty="0">
                    <a:solidFill>
                      <a:schemeClr val="accent1"/>
                    </a:solidFill>
                  </a:rPr>
                  <a:t>(</a:t>
                </a:r>
                <a:r>
                  <a:rPr lang="en-US" altLang="ko-KR" sz="1400" dirty="0" err="1">
                    <a:solidFill>
                      <a:schemeClr val="accent1"/>
                    </a:solidFill>
                  </a:rPr>
                  <a:t>xi_hat</a:t>
                </a:r>
                <a:r>
                  <a:rPr lang="en-US" altLang="ko-KR" sz="1400" dirty="0">
                    <a:solidFill>
                      <a:schemeClr val="accent1"/>
                    </a:solidFill>
                  </a:rPr>
                  <a:t>)</a:t>
                </a:r>
                <a:r>
                  <a:rPr lang="ko-KR" altLang="en-US" sz="1400" dirty="0">
                    <a:solidFill>
                      <a:schemeClr val="accent1"/>
                    </a:solidFill>
                  </a:rPr>
                  <a:t> </a:t>
                </a:r>
                <a:r>
                  <a:rPr lang="en-US" altLang="ko-KR" sz="1400" dirty="0">
                    <a:solidFill>
                      <a:schemeClr val="accent1"/>
                    </a:solidFill>
                  </a:rPr>
                  <a:t>, scale </a:t>
                </a:r>
                <a:r>
                  <a:rPr lang="ko-KR" altLang="en-US" sz="1400" dirty="0">
                    <a:solidFill>
                      <a:schemeClr val="accent1"/>
                    </a:solidFill>
                  </a:rPr>
                  <a:t>및 </a:t>
                </a:r>
                <a:r>
                  <a:rPr lang="en-US" altLang="ko-KR" sz="1400" dirty="0">
                    <a:solidFill>
                      <a:schemeClr val="accent1"/>
                    </a:solidFill>
                  </a:rPr>
                  <a:t>shift</a:t>
                </a:r>
                <a:r>
                  <a:rPr lang="ko-KR" altLang="en-US" sz="1400" dirty="0">
                    <a:solidFill>
                      <a:schemeClr val="accent1"/>
                    </a:solidFill>
                  </a:rPr>
                  <a:t>를 </a:t>
                </a:r>
                <a:r>
                  <a:rPr lang="ko-KR" altLang="en-US" sz="1400" dirty="0" err="1">
                    <a:solidFill>
                      <a:schemeClr val="accent1"/>
                    </a:solidFill>
                  </a:rPr>
                  <a:t>감마값</a:t>
                </a:r>
                <a:r>
                  <a:rPr lang="en-US" altLang="ko-KR" sz="1400" dirty="0">
                    <a:solidFill>
                      <a:schemeClr val="accent1"/>
                    </a:solidFill>
                  </a:rPr>
                  <a:t>, </a:t>
                </a:r>
                <a:r>
                  <a:rPr lang="ko-KR" altLang="en-US" sz="1400" dirty="0" err="1">
                    <a:solidFill>
                      <a:schemeClr val="accent1"/>
                    </a:solidFill>
                  </a:rPr>
                  <a:t>베타값을</a:t>
                </a:r>
                <a:r>
                  <a:rPr lang="ko-KR" altLang="en-US" sz="1400" dirty="0">
                    <a:solidFill>
                      <a:schemeClr val="accent1"/>
                    </a:solidFill>
                  </a:rPr>
                  <a:t> 통해 실행한다</a:t>
                </a:r>
                <a:r>
                  <a:rPr lang="en-US" altLang="ko-KR" sz="1400" dirty="0">
                    <a:solidFill>
                      <a:schemeClr val="accent1"/>
                    </a:solidFill>
                  </a:rPr>
                  <a:t>.</a:t>
                </a:r>
              </a:p>
              <a:p>
                <a:pPr lvl="1"/>
                <a:r>
                  <a:rPr lang="en-US" altLang="ko-KR" sz="1400" dirty="0"/>
                  <a:t>		</a:t>
                </a:r>
                <a:r>
                  <a:rPr lang="ko-KR" altLang="en-US" sz="1400" dirty="0"/>
                  <a:t>→ </a:t>
                </a:r>
                <a:r>
                  <a:rPr lang="ko-KR" altLang="en-US" sz="1400" dirty="0" err="1">
                    <a:solidFill>
                      <a:schemeClr val="accent1"/>
                    </a:solidFill>
                  </a:rPr>
                  <a:t>감마값</a:t>
                </a:r>
                <a:r>
                  <a:rPr lang="en-US" altLang="ko-KR" sz="1400" dirty="0">
                    <a:solidFill>
                      <a:schemeClr val="accent1"/>
                    </a:solidFill>
                  </a:rPr>
                  <a:t>, </a:t>
                </a:r>
                <a:r>
                  <a:rPr lang="ko-KR" altLang="en-US" sz="1400" dirty="0" err="1">
                    <a:solidFill>
                      <a:schemeClr val="accent1"/>
                    </a:solidFill>
                  </a:rPr>
                  <a:t>베타값</a:t>
                </a:r>
                <a:r>
                  <a:rPr lang="ko-KR" altLang="en-US" sz="1400" dirty="0">
                    <a:solidFill>
                      <a:schemeClr val="accent1"/>
                    </a:solidFill>
                  </a:rPr>
                  <a:t> </a:t>
                </a:r>
                <a:r>
                  <a:rPr lang="en-US" altLang="ko-KR" sz="1400" dirty="0">
                    <a:solidFill>
                      <a:schemeClr val="accent1"/>
                    </a:solidFill>
                  </a:rPr>
                  <a:t>: </a:t>
                </a:r>
                <a:r>
                  <a:rPr lang="ko-KR" altLang="en-US" sz="1400" dirty="0">
                    <a:solidFill>
                      <a:schemeClr val="accent1"/>
                    </a:solidFill>
                  </a:rPr>
                  <a:t>학습가능한 변수이고</a:t>
                </a:r>
                <a:r>
                  <a:rPr lang="en-US" altLang="ko-KR" sz="1400" dirty="0">
                    <a:solidFill>
                      <a:schemeClr val="accent1"/>
                    </a:solidFill>
                  </a:rPr>
                  <a:t>,</a:t>
                </a:r>
                <a:r>
                  <a:rPr lang="ko-KR" altLang="en-US" sz="1400" dirty="0">
                    <a:solidFill>
                      <a:schemeClr val="accent1"/>
                    </a:solidFill>
                  </a:rPr>
                  <a:t> </a:t>
                </a:r>
                <a:r>
                  <a:rPr lang="en-US" altLang="ko-KR" sz="1400" dirty="0">
                    <a:solidFill>
                      <a:schemeClr val="accent1"/>
                    </a:solidFill>
                  </a:rPr>
                  <a:t>backpropagation</a:t>
                </a:r>
                <a:r>
                  <a:rPr lang="ko-KR" altLang="en-US" sz="1400" dirty="0">
                    <a:solidFill>
                      <a:schemeClr val="accent1"/>
                    </a:solidFill>
                  </a:rPr>
                  <a:t>을 통해서 학습이 된다</a:t>
                </a:r>
                <a:r>
                  <a:rPr lang="en-US" altLang="ko-KR" sz="1400" dirty="0">
                    <a:solidFill>
                      <a:schemeClr val="accent1"/>
                    </a:solidFill>
                  </a:rPr>
                  <a:t>.(2</a:t>
                </a:r>
                <a:r>
                  <a:rPr lang="ko-KR" altLang="en-US" sz="1400" dirty="0">
                    <a:solidFill>
                      <a:schemeClr val="accent1"/>
                    </a:solidFill>
                  </a:rPr>
                  <a:t>번째 그림</a:t>
                </a:r>
                <a:r>
                  <a:rPr lang="en-US" altLang="ko-KR" sz="1400" dirty="0">
                    <a:solidFill>
                      <a:schemeClr val="accent1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BF0BF37-1AF8-40E9-970E-32327F3EFC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-28575"/>
                <a:ext cx="12192000" cy="4647426"/>
              </a:xfrm>
              <a:prstGeom prst="rect">
                <a:avLst/>
              </a:prstGeom>
              <a:blipFill>
                <a:blip r:embed="rId2"/>
                <a:stretch>
                  <a:fillRect l="-400" t="-655" b="-39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그림 4">
            <a:extLst>
              <a:ext uri="{FF2B5EF4-FFF2-40B4-BE49-F238E27FC236}">
                <a16:creationId xmlns:a16="http://schemas.microsoft.com/office/drawing/2014/main" id="{0A636A43-AB1A-4008-A9BF-2C6D873D19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8225" y="4618851"/>
            <a:ext cx="4989195" cy="228267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9F14731-BDC6-48F9-8195-9505574A33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9469" y="4618851"/>
            <a:ext cx="4867923" cy="221817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44A8610-1AE2-441E-A6E5-23D9E569E7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76882" y="2119727"/>
            <a:ext cx="1815118" cy="108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4129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681FF28-A3A9-4B1E-BC29-3EA32E1A9E55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2192000" cy="66171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solidFill>
                      <a:srgbClr val="0070C0"/>
                    </a:solidFill>
                  </a:rPr>
                  <a:t>4. Batch Normalization</a:t>
                </a:r>
              </a:p>
              <a:p>
                <a:pPr lvl="1"/>
                <a:r>
                  <a:rPr lang="en-US" altLang="ko-KR" dirty="0">
                    <a:solidFill>
                      <a:srgbClr val="0070C0"/>
                    </a:solidFill>
                  </a:rPr>
                  <a:t>7) BN</a:t>
                </a:r>
                <a:r>
                  <a:rPr lang="ko-KR" altLang="en-US" dirty="0">
                    <a:solidFill>
                      <a:srgbClr val="0070C0"/>
                    </a:solidFill>
                  </a:rPr>
                  <a:t>된 값</a:t>
                </a:r>
                <a:endParaRPr lang="en-US" altLang="ko-KR" dirty="0">
                  <a:solidFill>
                    <a:srgbClr val="0070C0"/>
                  </a:solidFill>
                </a:endParaRPr>
              </a:p>
              <a:p>
                <a:pPr lvl="1"/>
                <a:r>
                  <a:rPr lang="en-US" altLang="ko-KR" dirty="0"/>
                  <a:t>	</a:t>
                </a:r>
                <a:r>
                  <a:rPr lang="en-US" altLang="ko-KR" sz="1400" dirty="0"/>
                  <a:t>- </a:t>
                </a:r>
                <a:r>
                  <a:rPr lang="ko-KR" altLang="en-US" sz="1400" dirty="0" err="1"/>
                  <a:t>정규화된</a:t>
                </a:r>
                <a:r>
                  <a:rPr lang="ko-KR" altLang="en-US" sz="1400" dirty="0"/>
                  <a:t> 값을 활성화 함수의 입력으로 사용하고</a:t>
                </a:r>
                <a:r>
                  <a:rPr lang="en-US" altLang="ko-KR" sz="1400" dirty="0"/>
                  <a:t>, </a:t>
                </a:r>
                <a:r>
                  <a:rPr lang="ko-KR" altLang="en-US" sz="1400" dirty="0"/>
                  <a:t>최종 출력 값을 다음 레이어의 입력으로 사용한다</a:t>
                </a:r>
                <a:r>
                  <a:rPr lang="en-US" altLang="ko-KR" sz="1400" dirty="0"/>
                  <a:t>.</a:t>
                </a:r>
              </a:p>
              <a:p>
                <a:pPr lvl="1"/>
                <a:r>
                  <a:rPr lang="en-US" altLang="ko-KR" sz="1400" dirty="0"/>
                  <a:t>	- </a:t>
                </a:r>
                <a:r>
                  <a:rPr lang="ko-KR" altLang="en-US" sz="1400" dirty="0"/>
                  <a:t>기존 </a:t>
                </a:r>
                <a:r>
                  <a:rPr lang="en-US" altLang="ko-KR" sz="1400" dirty="0"/>
                  <a:t>output = g(Z), Z = WX + b </a:t>
                </a:r>
                <a:r>
                  <a:rPr lang="ko-KR" altLang="en-US" sz="1400" dirty="0"/>
                  <a:t>식은 </a:t>
                </a:r>
                <a:r>
                  <a:rPr lang="en-US" altLang="ko-KR" sz="1400" dirty="0">
                    <a:solidFill>
                      <a:srgbClr val="FF0000"/>
                    </a:solidFill>
                  </a:rPr>
                  <a:t>output = g(BN(Z)), Z = WX + b</a:t>
                </a:r>
                <a:r>
                  <a:rPr lang="ko-KR" altLang="en-US" sz="1400" dirty="0"/>
                  <a:t>로 변경된다</a:t>
                </a:r>
                <a:r>
                  <a:rPr lang="en-US" altLang="ko-KR" sz="1400" dirty="0"/>
                  <a:t>.</a:t>
                </a:r>
              </a:p>
              <a:p>
                <a:pPr lvl="1"/>
                <a:r>
                  <a:rPr lang="en-US" altLang="ko-KR" sz="1400" dirty="0"/>
                  <a:t>	- </a:t>
                </a:r>
                <a:r>
                  <a:rPr lang="ko-KR" altLang="en-US" sz="1400" dirty="0"/>
                  <a:t>아래 </a:t>
                </a:r>
                <a:r>
                  <a:rPr lang="en-US" altLang="ko-KR" sz="1400" dirty="0"/>
                  <a:t>2</a:t>
                </a:r>
                <a:r>
                  <a:rPr lang="ko-KR" altLang="en-US" sz="1400" dirty="0"/>
                  <a:t>번째 그림에서 입실론</a:t>
                </a:r>
                <a:r>
                  <a:rPr lang="en-US" altLang="ko-KR" sz="1400" dirty="0"/>
                  <a:t>(</a:t>
                </a:r>
                <a14:m>
                  <m:oMath xmlns:m="http://schemas.openxmlformats.org/officeDocument/2006/math">
                    <m:r>
                      <a:rPr lang="ko-KR" altLang="en-US" sz="1400" i="1" smtClean="0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altLang="ko-KR" sz="1400" dirty="0"/>
                  <a:t>)</a:t>
                </a:r>
                <a:r>
                  <a:rPr lang="ko-KR" altLang="en-US" sz="1400" dirty="0"/>
                  <a:t>은 계산할 때 분모가 </a:t>
                </a:r>
                <a:r>
                  <a:rPr lang="en-US" altLang="ko-KR" sz="1400" dirty="0"/>
                  <a:t>0</a:t>
                </a:r>
                <a:r>
                  <a:rPr lang="ko-KR" altLang="en-US" sz="1400" dirty="0"/>
                  <a:t>이 되는 것을 막기위한 수치적 안정성을 보장하기 위한 아주 작은 숫자이다</a:t>
                </a:r>
                <a:r>
                  <a:rPr lang="en-US" altLang="ko-KR" sz="1400" dirty="0"/>
                  <a:t>.</a:t>
                </a:r>
              </a:p>
              <a:p>
                <a:pPr lvl="1"/>
                <a:r>
                  <a:rPr lang="en-US" altLang="ko-KR" sz="1400" dirty="0"/>
                  <a:t>	- </a:t>
                </a:r>
                <a:r>
                  <a:rPr lang="ko-KR" altLang="en-US" sz="1400" dirty="0">
                    <a:solidFill>
                      <a:srgbClr val="0070C0"/>
                    </a:solidFill>
                  </a:rPr>
                  <a:t>감마</a:t>
                </a:r>
                <a14:m>
                  <m:oMath xmlns:m="http://schemas.openxmlformats.org/officeDocument/2006/math">
                    <m:r>
                      <a:rPr lang="en-US" altLang="ko-KR" sz="1400" b="0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ko-KR" altLang="en-US" sz="140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ko-KR" sz="1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sz="1400" dirty="0">
                    <a:solidFill>
                      <a:srgbClr val="0070C0"/>
                    </a:solidFill>
                  </a:rPr>
                  <a:t>값 </a:t>
                </a:r>
                <a:r>
                  <a:rPr lang="en-US" altLang="ko-KR" sz="1400" dirty="0">
                    <a:solidFill>
                      <a:srgbClr val="0070C0"/>
                    </a:solidFill>
                  </a:rPr>
                  <a:t>: scale</a:t>
                </a:r>
                <a:r>
                  <a:rPr lang="ko-KR" altLang="en-US" sz="1400" dirty="0">
                    <a:solidFill>
                      <a:srgbClr val="0070C0"/>
                    </a:solidFill>
                  </a:rPr>
                  <a:t>에 대한 값이며</a:t>
                </a:r>
                <a:r>
                  <a:rPr lang="en-US" altLang="ko-KR" sz="1400" dirty="0">
                    <a:solidFill>
                      <a:srgbClr val="0070C0"/>
                    </a:solidFill>
                  </a:rPr>
                  <a:t>, </a:t>
                </a:r>
                <a:r>
                  <a:rPr lang="ko-KR" altLang="en-US" sz="1400" dirty="0">
                    <a:solidFill>
                      <a:srgbClr val="0070C0"/>
                    </a:solidFill>
                  </a:rPr>
                  <a:t>베타</a:t>
                </a:r>
                <a:r>
                  <a:rPr lang="en-US" altLang="ko-KR" sz="1400" dirty="0">
                    <a:solidFill>
                      <a:srgbClr val="0070C0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ko-KR" altLang="en-US" sz="140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altLang="ko-KR" sz="1400" dirty="0">
                    <a:solidFill>
                      <a:srgbClr val="0070C0"/>
                    </a:solidFill>
                  </a:rPr>
                  <a:t>)</a:t>
                </a:r>
                <a:r>
                  <a:rPr lang="ko-KR" altLang="en-US" sz="1400" dirty="0">
                    <a:solidFill>
                      <a:srgbClr val="0070C0"/>
                    </a:solidFill>
                  </a:rPr>
                  <a:t>값 </a:t>
                </a:r>
                <a:r>
                  <a:rPr lang="en-US" altLang="ko-KR" sz="1400" dirty="0">
                    <a:solidFill>
                      <a:srgbClr val="0070C0"/>
                    </a:solidFill>
                  </a:rPr>
                  <a:t>: shift transform </a:t>
                </a:r>
                <a:r>
                  <a:rPr lang="ko-KR" altLang="en-US" sz="1400" dirty="0">
                    <a:solidFill>
                      <a:srgbClr val="0070C0"/>
                    </a:solidFill>
                  </a:rPr>
                  <a:t>에 대한 값이다</a:t>
                </a:r>
                <a:r>
                  <a:rPr lang="en-US" altLang="ko-KR" sz="1400" dirty="0">
                    <a:solidFill>
                      <a:srgbClr val="0070C0"/>
                    </a:solidFill>
                  </a:rPr>
                  <a:t>. </a:t>
                </a:r>
              </a:p>
              <a:p>
                <a:pPr lvl="1"/>
                <a:r>
                  <a:rPr lang="en-US" altLang="ko-KR" sz="1200" dirty="0">
                    <a:solidFill>
                      <a:srgbClr val="0070C0"/>
                    </a:solidFill>
                  </a:rPr>
                  <a:t>	   </a:t>
                </a:r>
                <a:r>
                  <a:rPr lang="ko-KR" altLang="en-US" sz="1200" dirty="0">
                    <a:solidFill>
                      <a:srgbClr val="0070C0"/>
                    </a:solidFill>
                  </a:rPr>
                  <a:t>→ 데이터를 계속 </a:t>
                </a:r>
                <a:r>
                  <a:rPr lang="ko-KR" altLang="en-US" sz="1200" dirty="0" err="1">
                    <a:solidFill>
                      <a:srgbClr val="0070C0"/>
                    </a:solidFill>
                  </a:rPr>
                  <a:t>정규화할</a:t>
                </a:r>
                <a:r>
                  <a:rPr lang="ko-KR" altLang="en-US" sz="1200" dirty="0">
                    <a:solidFill>
                      <a:srgbClr val="0070C0"/>
                    </a:solidFill>
                  </a:rPr>
                  <a:t> 시 활성화 함수의 비선형 같은 성질을 잃게 되는데 이러한 문제를 완화하기 위함</a:t>
                </a:r>
                <a:endParaRPr lang="en-US" altLang="ko-KR" sz="1200" dirty="0">
                  <a:solidFill>
                    <a:srgbClr val="0070C0"/>
                  </a:solidFill>
                </a:endParaRPr>
              </a:p>
              <a:p>
                <a:pPr lvl="1"/>
                <a:endParaRPr lang="en-US" altLang="ko-KR" dirty="0">
                  <a:solidFill>
                    <a:srgbClr val="0070C0"/>
                  </a:solidFill>
                </a:endParaRPr>
              </a:p>
              <a:p>
                <a:pPr lvl="1"/>
                <a:endParaRPr lang="en-US" altLang="ko-KR" dirty="0">
                  <a:solidFill>
                    <a:srgbClr val="0070C0"/>
                  </a:solidFill>
                </a:endParaRPr>
              </a:p>
              <a:p>
                <a:pPr lvl="1"/>
                <a:endParaRPr lang="en-US" altLang="ko-KR" dirty="0">
                  <a:solidFill>
                    <a:srgbClr val="0070C0"/>
                  </a:solidFill>
                </a:endParaRPr>
              </a:p>
              <a:p>
                <a:pPr lvl="1"/>
                <a:endParaRPr lang="en-US" altLang="ko-KR" dirty="0">
                  <a:solidFill>
                    <a:srgbClr val="0070C0"/>
                  </a:solidFill>
                </a:endParaRPr>
              </a:p>
              <a:p>
                <a:pPr lvl="1"/>
                <a:endParaRPr lang="en-US" altLang="ko-KR" dirty="0">
                  <a:solidFill>
                    <a:srgbClr val="0070C0"/>
                  </a:solidFill>
                </a:endParaRPr>
              </a:p>
              <a:p>
                <a:pPr lvl="1"/>
                <a:endParaRPr lang="en-US" altLang="ko-KR" dirty="0">
                  <a:solidFill>
                    <a:srgbClr val="0070C0"/>
                  </a:solidFill>
                </a:endParaRPr>
              </a:p>
              <a:p>
                <a:pPr lvl="1"/>
                <a:endParaRPr lang="en-US" altLang="ko-KR" dirty="0">
                  <a:solidFill>
                    <a:srgbClr val="0070C0"/>
                  </a:solidFill>
                </a:endParaRPr>
              </a:p>
              <a:p>
                <a:pPr lvl="1"/>
                <a:endParaRPr lang="en-US" altLang="ko-KR" dirty="0">
                  <a:solidFill>
                    <a:srgbClr val="0070C0"/>
                  </a:solidFill>
                </a:endParaRPr>
              </a:p>
              <a:p>
                <a:pPr lvl="1"/>
                <a:endParaRPr lang="en-US" altLang="ko-KR" dirty="0">
                  <a:solidFill>
                    <a:srgbClr val="0070C0"/>
                  </a:solidFill>
                </a:endParaRPr>
              </a:p>
              <a:p>
                <a:pPr lvl="1"/>
                <a:endParaRPr lang="en-US" altLang="ko-KR" dirty="0">
                  <a:solidFill>
                    <a:srgbClr val="0070C0"/>
                  </a:solidFill>
                </a:endParaRPr>
              </a:p>
              <a:p>
                <a:pPr lvl="1"/>
                <a:endParaRPr lang="en-US" altLang="ko-KR" dirty="0">
                  <a:solidFill>
                    <a:srgbClr val="0070C0"/>
                  </a:solidFill>
                </a:endParaRPr>
              </a:p>
              <a:p>
                <a:pPr lvl="1"/>
                <a:endParaRPr lang="en-US" altLang="ko-KR" dirty="0">
                  <a:solidFill>
                    <a:srgbClr val="0070C0"/>
                  </a:solidFill>
                </a:endParaRPr>
              </a:p>
              <a:p>
                <a:pPr lvl="1"/>
                <a:r>
                  <a:rPr lang="en-US" altLang="ko-KR" dirty="0">
                    <a:solidFill>
                      <a:srgbClr val="0070C0"/>
                    </a:solidFill>
                  </a:rPr>
                  <a:t>8) Inference </a:t>
                </a:r>
                <a:r>
                  <a:rPr lang="ko-KR" altLang="en-US" dirty="0">
                    <a:solidFill>
                      <a:srgbClr val="0070C0"/>
                    </a:solidFill>
                  </a:rPr>
                  <a:t>시의 배치 정규화 </a:t>
                </a:r>
                <a:r>
                  <a:rPr lang="en-US" altLang="ko-KR" dirty="0">
                    <a:solidFill>
                      <a:srgbClr val="0070C0"/>
                    </a:solidFill>
                  </a:rPr>
                  <a:t>: Train &amp; Test</a:t>
                </a:r>
              </a:p>
              <a:p>
                <a:pPr lvl="1"/>
                <a:r>
                  <a:rPr lang="en-US" altLang="ko-KR" sz="2000" dirty="0"/>
                  <a:t>	</a:t>
                </a:r>
                <a:r>
                  <a:rPr lang="en-US" altLang="ko-KR" sz="1400" dirty="0"/>
                  <a:t>- </a:t>
                </a:r>
                <a:r>
                  <a:rPr lang="ko-KR" altLang="en-US" sz="1400" dirty="0"/>
                  <a:t>학습</a:t>
                </a:r>
                <a:r>
                  <a:rPr lang="en-US" altLang="ko-KR" sz="1400" dirty="0"/>
                  <a:t>(train)</a:t>
                </a:r>
                <a:r>
                  <a:rPr lang="ko-KR" altLang="en-US" sz="1400" dirty="0"/>
                  <a:t>시에는 배치정규화의 미니배치의 평균과 분산을 이용할 수 있지만</a:t>
                </a:r>
                <a:r>
                  <a:rPr lang="en-US" altLang="ko-KR" sz="1400" dirty="0"/>
                  <a:t>, </a:t>
                </a:r>
                <a:r>
                  <a:rPr lang="ko-KR" altLang="en-US" sz="1400" dirty="0">
                    <a:solidFill>
                      <a:srgbClr val="0070C0"/>
                    </a:solidFill>
                  </a:rPr>
                  <a:t>추론</a:t>
                </a:r>
                <a:r>
                  <a:rPr lang="en-US" altLang="ko-KR" sz="1400" dirty="0">
                    <a:solidFill>
                      <a:srgbClr val="0070C0"/>
                    </a:solidFill>
                  </a:rPr>
                  <a:t>(inference) </a:t>
                </a:r>
                <a:r>
                  <a:rPr lang="ko-KR" altLang="en-US" sz="1400" dirty="0">
                    <a:solidFill>
                      <a:srgbClr val="0070C0"/>
                    </a:solidFill>
                  </a:rPr>
                  <a:t>및 테스트 할 때에는 이용할 수 없다</a:t>
                </a:r>
                <a:r>
                  <a:rPr lang="en-US" altLang="ko-KR" sz="1400" dirty="0">
                    <a:solidFill>
                      <a:srgbClr val="0070C0"/>
                    </a:solidFill>
                  </a:rPr>
                  <a:t>.</a:t>
                </a:r>
              </a:p>
              <a:p>
                <a:pPr lvl="1"/>
                <a:r>
                  <a:rPr lang="en-US" altLang="ko-KR" sz="1400" dirty="0"/>
                  <a:t>	- inference </a:t>
                </a:r>
                <a:r>
                  <a:rPr lang="ko-KR" altLang="en-US" sz="1400" dirty="0"/>
                  <a:t>시 입력되는 데이터의 평균과 분산을 이용하면 배치정규화가 온전하게 이루어지지 않는다</a:t>
                </a:r>
                <a:r>
                  <a:rPr lang="en-US" altLang="ko-KR" sz="1400" dirty="0"/>
                  <a:t>. </a:t>
                </a:r>
              </a:p>
              <a:p>
                <a:pPr lvl="1"/>
                <a:r>
                  <a:rPr lang="en-US" altLang="ko-KR" sz="1200" dirty="0"/>
                  <a:t>	  </a:t>
                </a:r>
                <a:r>
                  <a:rPr lang="ko-KR" altLang="en-US" sz="1200" dirty="0"/>
                  <a:t>→ </a:t>
                </a:r>
                <a:r>
                  <a:rPr lang="ko-KR" altLang="en-US" sz="1200" dirty="0">
                    <a:solidFill>
                      <a:srgbClr val="0070C0"/>
                    </a:solidFill>
                  </a:rPr>
                  <a:t>배치정규화를 통해 수행하고자 한 것이</a:t>
                </a:r>
                <a:r>
                  <a:rPr lang="en-US" altLang="ko-KR" sz="1200" dirty="0"/>
                  <a:t>…. </a:t>
                </a:r>
                <a:r>
                  <a:rPr lang="ko-KR" altLang="en-US" sz="1200" dirty="0">
                    <a:solidFill>
                      <a:srgbClr val="0070C0"/>
                    </a:solidFill>
                  </a:rPr>
                  <a:t>학습되는 동안 모델이 추정한 입력데이터 분포의 평균과 분산으로 정규화를 하고자 </a:t>
                </a:r>
                <a:r>
                  <a:rPr lang="ko-KR" altLang="en-US" sz="1200" dirty="0" err="1">
                    <a:solidFill>
                      <a:srgbClr val="0070C0"/>
                    </a:solidFill>
                  </a:rPr>
                  <a:t>한것인데</a:t>
                </a:r>
                <a:r>
                  <a:rPr lang="en-US" altLang="ko-KR" sz="1200" dirty="0"/>
                  <a:t>, inference </a:t>
                </a:r>
                <a:r>
                  <a:rPr lang="ko-KR" altLang="en-US" sz="1200" dirty="0"/>
                  <a:t>시에 입력되</a:t>
                </a:r>
                <a:r>
                  <a:rPr lang="en-US" altLang="ko-KR" sz="1200" dirty="0"/>
                  <a:t>	      </a:t>
                </a:r>
                <a:r>
                  <a:rPr lang="ko-KR" altLang="en-US" sz="1200" dirty="0"/>
                  <a:t>는 값을 통해서 정규화를 하게 되면 </a:t>
                </a:r>
                <a:r>
                  <a:rPr lang="ko-KR" altLang="en-US" sz="1200" dirty="0">
                    <a:solidFill>
                      <a:srgbClr val="0070C0"/>
                    </a:solidFill>
                  </a:rPr>
                  <a:t>모델이 학습을 통해서 입력 데이터의 분포를 추정하는 의미 자체가 없어지게 된다</a:t>
                </a:r>
                <a:r>
                  <a:rPr lang="en-US" altLang="ko-KR" sz="1200" dirty="0">
                    <a:solidFill>
                      <a:srgbClr val="0070C0"/>
                    </a:solidFill>
                  </a:rPr>
                  <a:t>.</a:t>
                </a:r>
              </a:p>
              <a:p>
                <a:pPr lvl="1"/>
                <a:r>
                  <a:rPr lang="en-US" altLang="ko-KR" sz="1200" dirty="0"/>
                  <a:t>	  </a:t>
                </a:r>
                <a:r>
                  <a:rPr lang="ko-KR" altLang="en-US" sz="1200" dirty="0"/>
                  <a:t>→ 즉</a:t>
                </a:r>
                <a:r>
                  <a:rPr lang="en-US" altLang="ko-KR" sz="1200" dirty="0">
                    <a:solidFill>
                      <a:srgbClr val="0070C0"/>
                    </a:solidFill>
                  </a:rPr>
                  <a:t>, inference</a:t>
                </a:r>
                <a:r>
                  <a:rPr lang="ko-KR" altLang="en-US" sz="1200" dirty="0">
                    <a:solidFill>
                      <a:srgbClr val="0070C0"/>
                    </a:solidFill>
                  </a:rPr>
                  <a:t> 에서는 결과를 </a:t>
                </a:r>
                <a:r>
                  <a:rPr lang="en-US" altLang="ko-KR" sz="1200" dirty="0">
                    <a:solidFill>
                      <a:srgbClr val="0070C0"/>
                    </a:solidFill>
                  </a:rPr>
                  <a:t>deterministic </a:t>
                </a:r>
                <a:r>
                  <a:rPr lang="ko-KR" altLang="en-US" sz="1200" dirty="0">
                    <a:solidFill>
                      <a:srgbClr val="0070C0"/>
                    </a:solidFill>
                  </a:rPr>
                  <a:t>하게 하기 위해서 고정된 평균과</a:t>
                </a:r>
                <a:r>
                  <a:rPr lang="en-US" altLang="ko-KR" sz="1200" dirty="0">
                    <a:solidFill>
                      <a:srgbClr val="0070C0"/>
                    </a:solidFill>
                  </a:rPr>
                  <a:t>, </a:t>
                </a:r>
                <a:r>
                  <a:rPr lang="ko-KR" altLang="en-US" sz="1200" dirty="0">
                    <a:solidFill>
                      <a:srgbClr val="0070C0"/>
                    </a:solidFill>
                  </a:rPr>
                  <a:t>분산을 이용하여 정규화를 수행한다</a:t>
                </a:r>
                <a:r>
                  <a:rPr lang="en-US" altLang="ko-KR" sz="1200" dirty="0">
                    <a:solidFill>
                      <a:srgbClr val="0070C0"/>
                    </a:solidFill>
                  </a:rPr>
                  <a:t>.</a:t>
                </a:r>
              </a:p>
              <a:p>
                <a:pPr lvl="1"/>
                <a:r>
                  <a:rPr lang="en-US" altLang="ko-KR" sz="1200" dirty="0"/>
                  <a:t>		</a:t>
                </a:r>
                <a:r>
                  <a:rPr lang="ko-KR" altLang="en-US" sz="1200" dirty="0"/>
                  <a:t>그래서 </a:t>
                </a:r>
                <a:r>
                  <a:rPr lang="en-US" altLang="ko-KR" sz="1200" dirty="0"/>
                  <a:t>train</a:t>
                </a:r>
                <a:r>
                  <a:rPr lang="ko-KR" altLang="en-US" sz="1200" dirty="0"/>
                  <a:t>과 </a:t>
                </a:r>
                <a:r>
                  <a:rPr lang="en-US" altLang="ko-KR" sz="1200" dirty="0"/>
                  <a:t>test </a:t>
                </a:r>
                <a:r>
                  <a:rPr lang="ko-KR" altLang="en-US" sz="1200" dirty="0"/>
                  <a:t>모드를 따로 두는 이유이기도 한다</a:t>
                </a:r>
                <a:r>
                  <a:rPr lang="en-US" altLang="ko-KR" sz="1200" dirty="0"/>
                  <a:t>. </a:t>
                </a:r>
                <a:endParaRPr lang="en-US" altLang="ko-KR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681FF28-A3A9-4B1E-BC29-3EA32E1A9E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-28575"/>
                <a:ext cx="12192000" cy="6617196"/>
              </a:xfrm>
              <a:prstGeom prst="rect">
                <a:avLst/>
              </a:prstGeom>
              <a:blipFill>
                <a:blip r:embed="rId2"/>
                <a:stretch>
                  <a:fillRect l="-400" t="-46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그림 5">
            <a:extLst>
              <a:ext uri="{FF2B5EF4-FFF2-40B4-BE49-F238E27FC236}">
                <a16:creationId xmlns:a16="http://schemas.microsoft.com/office/drawing/2014/main" id="{5F323F7B-5713-475D-822B-CC3B98EC1B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72437"/>
            <a:ext cx="4989195" cy="321517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DC23B5B-A113-42EF-BC60-D0212CEB73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2207" y="1672437"/>
            <a:ext cx="6354376" cy="3215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9733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645C7BE-93C0-4DB1-9733-9293F24A883C}"/>
              </a:ext>
            </a:extLst>
          </p:cNvPr>
          <p:cNvSpPr/>
          <p:nvPr/>
        </p:nvSpPr>
        <p:spPr>
          <a:xfrm>
            <a:off x="11185" y="0"/>
            <a:ext cx="12088536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4. Batch Normalization</a:t>
            </a:r>
          </a:p>
          <a:p>
            <a:pPr lvl="1"/>
            <a:r>
              <a:rPr lang="en-US" altLang="ko-KR" dirty="0">
                <a:solidFill>
                  <a:srgbClr val="0070C0"/>
                </a:solidFill>
              </a:rPr>
              <a:t>8) Inference </a:t>
            </a:r>
            <a:r>
              <a:rPr lang="ko-KR" altLang="en-US" dirty="0">
                <a:solidFill>
                  <a:srgbClr val="0070C0"/>
                </a:solidFill>
              </a:rPr>
              <a:t>시의 배치 정규화 </a:t>
            </a:r>
            <a:r>
              <a:rPr lang="en-US" altLang="ko-KR" dirty="0">
                <a:solidFill>
                  <a:srgbClr val="0070C0"/>
                </a:solidFill>
              </a:rPr>
              <a:t>: Train &amp; Test (</a:t>
            </a:r>
            <a:r>
              <a:rPr lang="ko-KR" altLang="en-US" dirty="0">
                <a:solidFill>
                  <a:srgbClr val="0070C0"/>
                </a:solidFill>
              </a:rPr>
              <a:t>계속</a:t>
            </a:r>
            <a:r>
              <a:rPr lang="en-US" altLang="ko-KR" dirty="0">
                <a:solidFill>
                  <a:srgbClr val="0070C0"/>
                </a:solidFill>
              </a:rPr>
              <a:t>)</a:t>
            </a:r>
          </a:p>
          <a:p>
            <a:pPr lvl="1"/>
            <a:r>
              <a:rPr lang="en-US" altLang="ko-KR" sz="1400" dirty="0"/>
              <a:t>	- </a:t>
            </a:r>
            <a:r>
              <a:rPr lang="ko-KR" altLang="en-US" sz="1400" dirty="0"/>
              <a:t>그래서 이러한 문제를 미리 저장해둔 </a:t>
            </a:r>
            <a:r>
              <a:rPr lang="ko-KR" altLang="en-US" sz="1400" dirty="0">
                <a:solidFill>
                  <a:schemeClr val="accent1"/>
                </a:solidFill>
              </a:rPr>
              <a:t>미니 배치의 이동평균</a:t>
            </a:r>
            <a:r>
              <a:rPr lang="en-US" altLang="ko-KR" sz="1400" dirty="0">
                <a:solidFill>
                  <a:schemeClr val="accent1"/>
                </a:solidFill>
              </a:rPr>
              <a:t>(moving average)</a:t>
            </a:r>
            <a:r>
              <a:rPr lang="ko-KR" altLang="en-US" sz="1400" dirty="0"/>
              <a:t>를 사용하여 해결한다</a:t>
            </a:r>
            <a:r>
              <a:rPr lang="en-US" altLang="ko-KR" sz="1400" dirty="0"/>
              <a:t>.</a:t>
            </a:r>
          </a:p>
          <a:p>
            <a:pPr lvl="1"/>
            <a:r>
              <a:rPr lang="en-US" altLang="ko-KR" sz="1400" dirty="0"/>
              <a:t>	- </a:t>
            </a:r>
            <a:r>
              <a:rPr lang="ko-KR" altLang="en-US" sz="1400" dirty="0"/>
              <a:t>즉</a:t>
            </a:r>
            <a:r>
              <a:rPr lang="en-US" altLang="ko-KR" sz="1400" dirty="0"/>
              <a:t>, inference </a:t>
            </a:r>
            <a:r>
              <a:rPr lang="ko-KR" altLang="en-US" sz="1400" dirty="0"/>
              <a:t>전에 학습 시에 미리 미니배치를 뽑을 때</a:t>
            </a:r>
            <a:r>
              <a:rPr lang="en-US" altLang="ko-KR" sz="1400" dirty="0"/>
              <a:t>, sample mean, sample variance</a:t>
            </a:r>
            <a:r>
              <a:rPr lang="ko-KR" altLang="en-US" sz="1400" dirty="0"/>
              <a:t>를 이용하여 각각의 이동평균을 </a:t>
            </a:r>
            <a:r>
              <a:rPr lang="ko-KR" altLang="en-US" sz="1400" dirty="0" err="1"/>
              <a:t>구해야한다</a:t>
            </a:r>
            <a:r>
              <a:rPr lang="en-US" altLang="ko-KR" sz="1400" dirty="0"/>
              <a:t>. </a:t>
            </a:r>
            <a:r>
              <a:rPr lang="ko-KR" altLang="en-US" sz="1400" dirty="0"/>
              <a:t>위 수</a:t>
            </a:r>
            <a:r>
              <a:rPr lang="en-US" altLang="ko-KR" sz="1400" dirty="0"/>
              <a:t>	  </a:t>
            </a:r>
            <a:r>
              <a:rPr lang="ko-KR" altLang="en-US" sz="1400" dirty="0">
                <a:solidFill>
                  <a:schemeClr val="accent1"/>
                </a:solidFill>
              </a:rPr>
              <a:t>식에서 </a:t>
            </a:r>
            <a:r>
              <a:rPr lang="en-US" altLang="ko-KR" sz="1400" dirty="0">
                <a:solidFill>
                  <a:schemeClr val="accent1"/>
                </a:solidFill>
              </a:rPr>
              <a:t>inference </a:t>
            </a:r>
            <a:r>
              <a:rPr lang="ko-KR" altLang="en-US" sz="1400" dirty="0">
                <a:solidFill>
                  <a:schemeClr val="accent1"/>
                </a:solidFill>
              </a:rPr>
              <a:t>시에 평균은 각 미니 배치에서 구한 평균들의 평균을 사용하고</a:t>
            </a:r>
            <a:r>
              <a:rPr lang="en-US" altLang="ko-KR" sz="1400" dirty="0">
                <a:solidFill>
                  <a:schemeClr val="accent1"/>
                </a:solidFill>
              </a:rPr>
              <a:t>, </a:t>
            </a:r>
            <a:r>
              <a:rPr lang="ko-KR" altLang="en-US" sz="1400" dirty="0">
                <a:solidFill>
                  <a:schemeClr val="accent1"/>
                </a:solidFill>
              </a:rPr>
              <a:t>분산은 분산의 평균에 </a:t>
            </a:r>
            <a:r>
              <a:rPr lang="en-US" altLang="ko-KR" sz="1400" dirty="0">
                <a:solidFill>
                  <a:schemeClr val="accent1"/>
                </a:solidFill>
              </a:rPr>
              <a:t>m/(m-1)</a:t>
            </a:r>
            <a:r>
              <a:rPr lang="ko-KR" altLang="en-US" sz="1400" dirty="0">
                <a:solidFill>
                  <a:schemeClr val="accent1"/>
                </a:solidFill>
              </a:rPr>
              <a:t>을 곱해주게 된다</a:t>
            </a:r>
            <a:r>
              <a:rPr lang="en-US" altLang="ko-KR" sz="1400" dirty="0">
                <a:solidFill>
                  <a:schemeClr val="accent1"/>
                </a:solidFill>
              </a:rPr>
              <a:t>.</a:t>
            </a:r>
          </a:p>
          <a:p>
            <a:pPr lvl="1"/>
            <a:r>
              <a:rPr lang="en-US" altLang="ko-KR" sz="1400" dirty="0"/>
              <a:t>	- </a:t>
            </a:r>
            <a:r>
              <a:rPr lang="ko-KR" altLang="en-US" sz="1400" dirty="0"/>
              <a:t>이를 곱하는 이유는 통계학적으로 </a:t>
            </a:r>
            <a:r>
              <a:rPr lang="en-US" altLang="ko-KR" sz="1400" dirty="0"/>
              <a:t>unbiased variance</a:t>
            </a:r>
            <a:r>
              <a:rPr lang="ko-KR" altLang="en-US" sz="1400" dirty="0"/>
              <a:t>에는 </a:t>
            </a:r>
            <a:r>
              <a:rPr lang="en-US" altLang="ko-KR" sz="1400" dirty="0"/>
              <a:t>‘Bessel’s correction’</a:t>
            </a:r>
            <a:r>
              <a:rPr lang="ko-KR" altLang="en-US" sz="1400" dirty="0"/>
              <a:t>을 통해 보정을 해주는 것이다</a:t>
            </a:r>
            <a:r>
              <a:rPr lang="en-US" altLang="ko-KR" sz="1400" dirty="0"/>
              <a:t>. </a:t>
            </a:r>
            <a:r>
              <a:rPr lang="ko-KR" altLang="en-US" sz="1400" dirty="0"/>
              <a:t>이는 학습 전체 데이터에 대</a:t>
            </a:r>
            <a:r>
              <a:rPr lang="en-US" altLang="ko-KR" sz="1400" dirty="0"/>
              <a:t>	  </a:t>
            </a:r>
            <a:r>
              <a:rPr lang="ko-KR" altLang="en-US" sz="1400" dirty="0"/>
              <a:t>한 분산이 아니라 미니 배치들의 분산으로 전체 분산 추정할 때 통계학적으로 보정을 위해 </a:t>
            </a:r>
            <a:r>
              <a:rPr lang="en-US" altLang="ko-KR" sz="1400" dirty="0"/>
              <a:t>Bessel</a:t>
            </a:r>
            <a:r>
              <a:rPr lang="ko-KR" altLang="en-US" sz="1400" dirty="0"/>
              <a:t>의 </a:t>
            </a:r>
            <a:r>
              <a:rPr lang="ko-KR" altLang="en-US" sz="1400" dirty="0" err="1"/>
              <a:t>보정값을</a:t>
            </a:r>
            <a:r>
              <a:rPr lang="ko-KR" altLang="en-US" sz="1400" dirty="0"/>
              <a:t> 곱해주는 방식으로 추정</a:t>
            </a:r>
            <a:endParaRPr lang="en-US" altLang="ko-KR" sz="1400" dirty="0"/>
          </a:p>
          <a:p>
            <a:pPr lvl="1"/>
            <a:r>
              <a:rPr lang="en-US" altLang="ko-KR" dirty="0"/>
              <a:t>9) CNN </a:t>
            </a:r>
            <a:r>
              <a:rPr lang="ko-KR" altLang="en-US" dirty="0"/>
              <a:t>구조에서의 배치 정규화</a:t>
            </a:r>
            <a:endParaRPr lang="en-US" altLang="ko-KR" dirty="0"/>
          </a:p>
          <a:p>
            <a:pPr lvl="1"/>
            <a:r>
              <a:rPr lang="en-US" altLang="ko-KR" sz="1400" dirty="0"/>
              <a:t>	- CNN</a:t>
            </a:r>
            <a:r>
              <a:rPr lang="ko-KR" altLang="en-US" sz="1400" dirty="0"/>
              <a:t>에서 활성화 함수가 입력되기 전에 </a:t>
            </a:r>
            <a:r>
              <a:rPr lang="en-US" altLang="ko-KR" sz="1400" dirty="0" err="1"/>
              <a:t>WX+b</a:t>
            </a:r>
            <a:r>
              <a:rPr lang="en-US" altLang="ko-KR" sz="1400" dirty="0"/>
              <a:t> </a:t>
            </a:r>
            <a:r>
              <a:rPr lang="ko-KR" altLang="en-US" sz="1400" dirty="0"/>
              <a:t>로 가중치가 적용될 시</a:t>
            </a:r>
            <a:r>
              <a:rPr lang="en-US" altLang="ko-KR" sz="1400" dirty="0"/>
              <a:t>, b</a:t>
            </a:r>
            <a:r>
              <a:rPr lang="ko-KR" altLang="en-US" sz="1400" dirty="0"/>
              <a:t>의 역할을 베타가 대신할 수 있기에 </a:t>
            </a:r>
            <a:r>
              <a:rPr lang="en-US" altLang="ko-KR" sz="1400" dirty="0"/>
              <a:t>b</a:t>
            </a:r>
            <a:r>
              <a:rPr lang="ko-KR" altLang="en-US" sz="1400" dirty="0"/>
              <a:t>를 삭제한다</a:t>
            </a:r>
            <a:r>
              <a:rPr lang="en-US" altLang="ko-KR" sz="1400" dirty="0"/>
              <a:t>.</a:t>
            </a:r>
          </a:p>
          <a:p>
            <a:pPr lvl="1"/>
            <a:r>
              <a:rPr lang="en-US" altLang="ko-KR" sz="1400" dirty="0"/>
              <a:t>	- CNN</a:t>
            </a:r>
            <a:r>
              <a:rPr lang="ko-KR" altLang="en-US" sz="1400" dirty="0"/>
              <a:t>의 경우 성질을 유지시키고 싶기 때문에 각 채널을 기준으로 각각의 감마와 베타를 만들게 된다</a:t>
            </a:r>
            <a:r>
              <a:rPr lang="en-US" altLang="ko-KR" sz="1400" dirty="0"/>
              <a:t>. </a:t>
            </a:r>
          </a:p>
          <a:p>
            <a:pPr lvl="1"/>
            <a:r>
              <a:rPr lang="en-US" altLang="ko-KR" sz="1400" dirty="0"/>
              <a:t>	</a:t>
            </a:r>
            <a:r>
              <a:rPr lang="ko-KR" altLang="en-US" sz="1400" dirty="0"/>
              <a:t>예</a:t>
            </a:r>
            <a:r>
              <a:rPr lang="en-US" altLang="ko-KR" sz="1400" dirty="0"/>
              <a:t>) </a:t>
            </a:r>
            <a:r>
              <a:rPr lang="ko-KR" altLang="en-US" sz="1400" dirty="0"/>
              <a:t>미니배치가 </a:t>
            </a:r>
            <a:r>
              <a:rPr lang="en-US" altLang="ko-KR" sz="1400" dirty="0"/>
              <a:t>m</a:t>
            </a:r>
            <a:r>
              <a:rPr lang="ko-KR" altLang="en-US" sz="1400" dirty="0"/>
              <a:t>채널 </a:t>
            </a:r>
            <a:r>
              <a:rPr lang="en-US" altLang="ko-KR" sz="1400" dirty="0"/>
              <a:t>, </a:t>
            </a:r>
            <a:r>
              <a:rPr lang="ko-KR" altLang="en-US" sz="1400" dirty="0"/>
              <a:t>사이즈가 </a:t>
            </a:r>
            <a:r>
              <a:rPr lang="en-US" altLang="ko-KR" sz="1400" dirty="0"/>
              <a:t>n</a:t>
            </a:r>
            <a:r>
              <a:rPr lang="ko-KR" altLang="en-US" sz="1400" dirty="0"/>
              <a:t>인 </a:t>
            </a:r>
            <a:r>
              <a:rPr lang="en-US" altLang="ko-KR" sz="1400" dirty="0"/>
              <a:t>Convolution layer </a:t>
            </a:r>
            <a:r>
              <a:rPr lang="ko-KR" altLang="en-US" sz="1400" dirty="0"/>
              <a:t>에서 배치정규화를 적용시 적용 후 특징 </a:t>
            </a:r>
            <a:r>
              <a:rPr lang="ko-KR" altLang="en-US" sz="1400" dirty="0" err="1"/>
              <a:t>맵의</a:t>
            </a:r>
            <a:r>
              <a:rPr lang="ko-KR" altLang="en-US" sz="1400" dirty="0"/>
              <a:t> 사이즈가 </a:t>
            </a:r>
            <a:r>
              <a:rPr lang="en-US" altLang="ko-KR" sz="1400" dirty="0" err="1"/>
              <a:t>pxq</a:t>
            </a:r>
            <a:r>
              <a:rPr lang="ko-KR" altLang="en-US" sz="1400" dirty="0"/>
              <a:t>인 경우</a:t>
            </a:r>
            <a:r>
              <a:rPr lang="en-US" altLang="ko-KR" sz="1400" dirty="0"/>
              <a:t>, </a:t>
            </a:r>
            <a:r>
              <a:rPr lang="ko-KR" altLang="en-US" sz="1400" dirty="0"/>
              <a:t>각 채널에 대</a:t>
            </a:r>
            <a:r>
              <a:rPr lang="en-US" altLang="ko-KR" sz="1400" dirty="0"/>
              <a:t>	  	    </a:t>
            </a:r>
            <a:r>
              <a:rPr lang="ko-KR" altLang="en-US" sz="1400" dirty="0"/>
              <a:t>해 </a:t>
            </a:r>
            <a:r>
              <a:rPr lang="en-US" altLang="ko-KR" sz="1400" dirty="0" err="1"/>
              <a:t>mxpxq</a:t>
            </a:r>
            <a:r>
              <a:rPr lang="ko-KR" altLang="en-US" sz="1400" dirty="0"/>
              <a:t>개의 </a:t>
            </a:r>
            <a:r>
              <a:rPr lang="ko-KR" altLang="en-US" sz="1400" dirty="0" err="1"/>
              <a:t>스칼라값에</a:t>
            </a:r>
            <a:r>
              <a:rPr lang="ko-KR" altLang="en-US" sz="1400" dirty="0"/>
              <a:t> 대해 평균과 분산을 구한다</a:t>
            </a:r>
            <a:r>
              <a:rPr lang="en-US" altLang="ko-KR" sz="1400" dirty="0"/>
              <a:t>.(</a:t>
            </a:r>
            <a:r>
              <a:rPr lang="ko-KR" altLang="en-US" sz="1400" dirty="0"/>
              <a:t>즉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nxmxpxq</a:t>
            </a:r>
            <a:r>
              <a:rPr lang="ko-KR" altLang="en-US" sz="1400" dirty="0"/>
              <a:t>개의 스칼라 값</a:t>
            </a:r>
            <a:r>
              <a:rPr lang="en-US" altLang="ko-KR" sz="1400" dirty="0"/>
              <a:t>). </a:t>
            </a:r>
            <a:r>
              <a:rPr lang="ko-KR" altLang="en-US" sz="1400" dirty="0"/>
              <a:t>최종적으로 감마</a:t>
            </a:r>
            <a:r>
              <a:rPr lang="en-US" altLang="ko-KR" sz="1400" dirty="0"/>
              <a:t>,</a:t>
            </a:r>
            <a:r>
              <a:rPr lang="ko-KR" altLang="en-US" sz="1400" dirty="0"/>
              <a:t>베타 값은 각 채널에 대해 한 개</a:t>
            </a:r>
            <a:r>
              <a:rPr lang="en-US" altLang="ko-KR" sz="1400" dirty="0"/>
              <a:t>		    </a:t>
            </a:r>
            <a:r>
              <a:rPr lang="ko-KR" altLang="en-US" sz="1400" dirty="0"/>
              <a:t>씩</a:t>
            </a:r>
            <a:r>
              <a:rPr lang="en-US" altLang="ko-KR" sz="1400" dirty="0"/>
              <a:t>, </a:t>
            </a:r>
            <a:r>
              <a:rPr lang="ko-KR" altLang="en-US" sz="1400" dirty="0"/>
              <a:t>총 </a:t>
            </a:r>
            <a:r>
              <a:rPr lang="en-US" altLang="ko-KR" sz="1400" dirty="0"/>
              <a:t>n</a:t>
            </a:r>
            <a:r>
              <a:rPr lang="ko-KR" altLang="en-US" sz="1400" dirty="0"/>
              <a:t>개의 독립적인 배치 정규화 변수 쌍이 생기게 된다</a:t>
            </a:r>
            <a:r>
              <a:rPr lang="en-US" altLang="ko-KR" sz="1400" dirty="0"/>
              <a:t>.</a:t>
            </a:r>
          </a:p>
          <a:p>
            <a:pPr lvl="1"/>
            <a:r>
              <a:rPr lang="en-US" altLang="ko-KR" sz="1400" dirty="0"/>
              <a:t>		</a:t>
            </a:r>
            <a:r>
              <a:rPr lang="ko-KR" altLang="en-US" sz="1400" dirty="0"/>
              <a:t>→</a:t>
            </a:r>
            <a:r>
              <a:rPr lang="en-US" altLang="ko-KR" sz="1400" dirty="0"/>
              <a:t> </a:t>
            </a:r>
            <a:r>
              <a:rPr lang="ko-KR" altLang="en-US" sz="1400" dirty="0"/>
              <a:t>즉</a:t>
            </a:r>
            <a:r>
              <a:rPr lang="en-US" altLang="ko-KR" sz="1400" dirty="0"/>
              <a:t>, convolution kernel</a:t>
            </a:r>
            <a:r>
              <a:rPr lang="ko-KR" altLang="en-US" sz="1400" dirty="0"/>
              <a:t> 하나는 같은 파라미터 감마</a:t>
            </a:r>
            <a:r>
              <a:rPr lang="en-US" altLang="ko-KR" sz="1400" dirty="0"/>
              <a:t>, </a:t>
            </a:r>
            <a:r>
              <a:rPr lang="ko-KR" altLang="en-US" sz="1400" dirty="0"/>
              <a:t>베타를 공유하게 된다</a:t>
            </a:r>
            <a:r>
              <a:rPr lang="en-US" altLang="ko-KR" sz="1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237142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9766A01-AC40-46AE-B85E-072D0D985877}"/>
              </a:ext>
            </a:extLst>
          </p:cNvPr>
          <p:cNvSpPr/>
          <p:nvPr/>
        </p:nvSpPr>
        <p:spPr>
          <a:xfrm>
            <a:off x="-16778" y="0"/>
            <a:ext cx="12088536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4. Batch Normalization</a:t>
            </a:r>
          </a:p>
          <a:p>
            <a:pPr lvl="1"/>
            <a:r>
              <a:rPr lang="en-US" altLang="ko-KR" dirty="0">
                <a:solidFill>
                  <a:srgbClr val="0070C0"/>
                </a:solidFill>
              </a:rPr>
              <a:t>10) </a:t>
            </a:r>
            <a:r>
              <a:rPr lang="ko-KR" altLang="en-US" dirty="0">
                <a:solidFill>
                  <a:srgbClr val="0070C0"/>
                </a:solidFill>
              </a:rPr>
              <a:t>결론 </a:t>
            </a:r>
            <a:r>
              <a:rPr lang="en-US" altLang="ko-KR" dirty="0">
                <a:solidFill>
                  <a:srgbClr val="0070C0"/>
                </a:solidFill>
              </a:rPr>
              <a:t>: </a:t>
            </a:r>
            <a:r>
              <a:rPr lang="ko-KR" altLang="en-US" dirty="0">
                <a:solidFill>
                  <a:srgbClr val="0070C0"/>
                </a:solidFill>
              </a:rPr>
              <a:t>알고리즘</a:t>
            </a:r>
            <a:r>
              <a:rPr lang="en-US" altLang="ko-KR" dirty="0">
                <a:solidFill>
                  <a:srgbClr val="0070C0"/>
                </a:solidFill>
              </a:rPr>
              <a:t>(</a:t>
            </a:r>
            <a:r>
              <a:rPr lang="ko-KR" altLang="en-US" dirty="0">
                <a:solidFill>
                  <a:srgbClr val="0070C0"/>
                </a:solidFill>
              </a:rPr>
              <a:t>우측</a:t>
            </a:r>
            <a:r>
              <a:rPr lang="en-US" altLang="ko-KR" dirty="0">
                <a:solidFill>
                  <a:srgbClr val="0070C0"/>
                </a:solidFill>
              </a:rPr>
              <a:t>), </a:t>
            </a:r>
            <a:r>
              <a:rPr lang="ko-KR" altLang="en-US" dirty="0">
                <a:solidFill>
                  <a:srgbClr val="0070C0"/>
                </a:solidFill>
              </a:rPr>
              <a:t>배치정규화 장점</a:t>
            </a:r>
            <a:endParaRPr lang="en-US" altLang="ko-KR" dirty="0">
              <a:solidFill>
                <a:srgbClr val="0070C0"/>
              </a:solidFill>
            </a:endParaRPr>
          </a:p>
          <a:p>
            <a:pPr marL="171450" lvl="0" indent="-171450" algn="just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Noto Sans Demilight"/>
              </a:rPr>
              <a:t>신경망 레이어의 중간 중간에 위치하게 되어 </a:t>
            </a: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Noto Sans Demilight"/>
              </a:rPr>
              <a:t>학습을 통해 감마, 베타를 구할 수 있음 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endParaRPr kumimoji="0" lang="en-US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Unicode MS"/>
            </a:endParaRPr>
          </a:p>
          <a:p>
            <a:pPr marL="171450" indent="-171450" algn="just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Noto Sans Demilight"/>
              </a:rPr>
              <a:t>단순하게 평균과 분산을 구하는 것이 아니라 </a:t>
            </a: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Arial Unicode MS"/>
                <a:ea typeface="Noto Sans Demilight"/>
              </a:rPr>
              <a:t>감마(</a:t>
            </a:r>
            <a:r>
              <a:rPr kumimoji="0" lang="ko-KR" altLang="ko-KR" sz="1400" b="1" i="0" u="none" strike="noStrike" cap="none" normalizeH="0" baseline="0" dirty="0" err="1">
                <a:ln>
                  <a:noFill/>
                </a:ln>
                <a:solidFill>
                  <a:schemeClr val="accent1"/>
                </a:solidFill>
                <a:effectLst/>
                <a:latin typeface="Arial Unicode MS"/>
                <a:ea typeface="Noto Sans Demilight"/>
              </a:rPr>
              <a:t>Scale</a:t>
            </a: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Arial Unicode MS"/>
                <a:ea typeface="Noto Sans Demilight"/>
              </a:rPr>
              <a:t>), 베타(</a:t>
            </a:r>
            <a:r>
              <a:rPr kumimoji="0" lang="ko-KR" altLang="ko-KR" sz="1400" b="1" i="0" u="none" strike="noStrike" cap="none" normalizeH="0" baseline="0" dirty="0" err="1">
                <a:ln>
                  <a:noFill/>
                </a:ln>
                <a:solidFill>
                  <a:schemeClr val="accent1"/>
                </a:solidFill>
                <a:effectLst/>
                <a:latin typeface="Arial Unicode MS"/>
                <a:ea typeface="Noto Sans Demilight"/>
              </a:rPr>
              <a:t>Shift</a:t>
            </a: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Arial Unicode MS"/>
                <a:ea typeface="Noto Sans Demilight"/>
              </a:rPr>
              <a:t>) </a:t>
            </a:r>
            <a:r>
              <a:rPr kumimoji="0" lang="ko-KR" altLang="ko-KR" sz="1400" b="1" i="0" u="none" strike="noStrike" cap="none" normalizeH="0" baseline="0" dirty="0" err="1">
                <a:ln>
                  <a:noFill/>
                </a:ln>
                <a:solidFill>
                  <a:schemeClr val="accent1"/>
                </a:solidFill>
                <a:effectLst/>
                <a:latin typeface="Arial Unicode MS"/>
                <a:ea typeface="Noto Sans Demilight"/>
              </a:rPr>
              <a:t>를</a:t>
            </a: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Arial Unicode MS"/>
                <a:ea typeface="Noto Sans Demilight"/>
              </a:rPr>
              <a:t> 통한 변환을 통해 비선형 성질을 유지 하면서 </a:t>
            </a:r>
            <a:r>
              <a:rPr kumimoji="0" lang="ko-KR" altLang="en-US" sz="1400" b="1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Arial Unicode MS"/>
                <a:ea typeface="Noto Sans Demilight"/>
              </a:rPr>
              <a:t>학습함</a:t>
            </a:r>
            <a:endParaRPr kumimoji="0" lang="en-US" altLang="ko-KR" sz="1400" b="0" i="0" u="none" strike="noStrike" cap="none" normalizeH="0" baseline="0" dirty="0">
              <a:ln>
                <a:noFill/>
              </a:ln>
              <a:solidFill>
                <a:schemeClr val="accent1"/>
              </a:solidFill>
              <a:effectLst/>
              <a:latin typeface="Arial Unicode MS"/>
            </a:endParaRPr>
          </a:p>
          <a:p>
            <a:pPr marL="171450" lvl="0" indent="-171450" algn="just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kumimoji="0" lang="ko-KR" altLang="ko-KR" sz="14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Noto Sans Demilight"/>
              </a:rPr>
              <a:t>Internal</a:t>
            </a: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Noto Sans Demilight"/>
              </a:rPr>
              <a:t> </a:t>
            </a:r>
            <a:r>
              <a:rPr kumimoji="0" lang="ko-KR" altLang="ko-KR" sz="14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Noto Sans Demilight"/>
              </a:rPr>
              <a:t>Covariate</a:t>
            </a: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Noto Sans Demilight"/>
              </a:rPr>
              <a:t> </a:t>
            </a:r>
            <a:r>
              <a:rPr kumimoji="0" lang="ko-KR" altLang="ko-KR" sz="14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Noto Sans Demilight"/>
              </a:rPr>
              <a:t>Shift</a:t>
            </a: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Noto Sans Demilight"/>
              </a:rPr>
              <a:t> 문제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Noto Sans Demilight"/>
              </a:rPr>
              <a:t>로 인해 신경망이 깊어질 경우 학습이 어려웠던 문제점을 </a:t>
            </a: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Noto Sans Demilight"/>
              </a:rPr>
              <a:t>해결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endParaRPr kumimoji="0" lang="en-US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Unicode MS"/>
            </a:endParaRPr>
          </a:p>
          <a:p>
            <a:pPr marL="171450" lvl="0" indent="-171450" algn="just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Noto Sans Demilight"/>
              </a:rPr>
              <a:t>gradient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Noto Sans Demilight"/>
              </a:rPr>
              <a:t> 의 스케일이나 초기 값에 대한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Noto Sans Demilight"/>
              </a:rPr>
              <a:t>dependency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Noto Sans Demilight"/>
              </a:rPr>
              <a:t> 가 줄어들어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Noto Sans Demilight"/>
              </a:rPr>
              <a:t>Large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Noto Sans Demilight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Noto Sans Demilight"/>
              </a:rPr>
              <a:t>Learning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Noto Sans Demilight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Noto Sans Demilight"/>
              </a:rPr>
              <a:t>Rate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Noto Sans Demilight"/>
              </a:rPr>
              <a:t> 를 설정할 수 있기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Noto Sans Demilight"/>
              </a:rPr>
              <a:t>떄문에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Noto Sans Demilight"/>
              </a:rPr>
              <a:t> 결과적으로 </a:t>
            </a: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Noto Sans Demilight"/>
              </a:rPr>
              <a:t>빠른 학습 가능함</a:t>
            </a:r>
            <a:r>
              <a:rPr lang="en-US" altLang="ko-KR" sz="1400" dirty="0">
                <a:solidFill>
                  <a:srgbClr val="000000"/>
                </a:solidFill>
                <a:latin typeface="Arial Unicode MS"/>
                <a:ea typeface="Noto Sans Demilight"/>
              </a:rPr>
              <a:t>.     </a:t>
            </a:r>
          </a:p>
          <a:p>
            <a:pPr marL="171450" lvl="0" indent="-171450" algn="just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Noto Sans Demilight"/>
              </a:rPr>
              <a:t>기존 방법에서 </a:t>
            </a:r>
            <a:r>
              <a:rPr kumimoji="0" lang="ko-KR" altLang="ko-KR" sz="14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Noto Sans Demilight"/>
              </a:rPr>
              <a:t>learning</a:t>
            </a: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Noto Sans Demilight"/>
              </a:rPr>
              <a:t> </a:t>
            </a:r>
            <a:r>
              <a:rPr kumimoji="0" lang="ko-KR" altLang="ko-KR" sz="14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Noto Sans Demilight"/>
              </a:rPr>
              <a:t>rate</a:t>
            </a: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Noto Sans Demilight"/>
              </a:rPr>
              <a:t> 를 높게 잡을 경우 </a:t>
            </a:r>
            <a:r>
              <a:rPr kumimoji="0" lang="ko-KR" altLang="ko-KR" sz="14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Noto Sans Demilight"/>
              </a:rPr>
              <a:t>gradient</a:t>
            </a: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Noto Sans Demilight"/>
              </a:rPr>
              <a:t> 가 </a:t>
            </a:r>
            <a:r>
              <a:rPr kumimoji="0" lang="ko-KR" altLang="ko-KR" sz="14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Noto Sans Demilight"/>
              </a:rPr>
              <a:t>vanish</a:t>
            </a: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Noto Sans Demilight"/>
              </a:rPr>
              <a:t>/</a:t>
            </a:r>
            <a:r>
              <a:rPr kumimoji="0" lang="ko-KR" altLang="ko-KR" sz="14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Noto Sans Demilight"/>
              </a:rPr>
              <a:t>explode</a:t>
            </a: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Noto Sans Demilight"/>
              </a:rPr>
              <a:t> 하거나 </a:t>
            </a:r>
            <a:r>
              <a:rPr kumimoji="0" lang="ko-KR" altLang="ko-KR" sz="14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Noto Sans Demilight"/>
              </a:rPr>
              <a:t>local</a:t>
            </a: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Noto Sans Demilight"/>
              </a:rPr>
              <a:t> </a:t>
            </a:r>
            <a:r>
              <a:rPr kumimoji="0" lang="ko-KR" altLang="ko-KR" sz="14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Noto Sans Demilight"/>
              </a:rPr>
              <a:t>minima</a:t>
            </a: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Noto Sans Demilight"/>
              </a:rPr>
              <a:t> 에 빠지는 경향이 있었는데 이는 </a:t>
            </a:r>
            <a:r>
              <a:rPr kumimoji="0" lang="ko-KR" altLang="ko-KR" sz="14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Noto Sans Demilight"/>
              </a:rPr>
              <a:t>scale</a:t>
            </a: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Noto Sans Demilight"/>
              </a:rPr>
              <a:t> 때문이었으며, 배치 정규화 </a:t>
            </a:r>
            <a:r>
              <a:rPr kumimoji="0" lang="ko-KR" altLang="en-US" sz="1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Noto Sans Demilight"/>
              </a:rPr>
              <a:t>사용시</a:t>
            </a: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Noto Sans Demilight"/>
              </a:rPr>
              <a:t> </a:t>
            </a:r>
            <a:r>
              <a:rPr kumimoji="0" lang="ko-KR" altLang="ko-KR" sz="14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Noto Sans Demilight"/>
              </a:rPr>
              <a:t>propagation</a:t>
            </a: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Noto Sans Demilight"/>
              </a:rPr>
              <a:t> 시</a:t>
            </a:r>
            <a:r>
              <a:rPr lang="en-US" altLang="ko-KR" sz="1400" b="1" dirty="0">
                <a:solidFill>
                  <a:srgbClr val="000000"/>
                </a:solidFill>
                <a:latin typeface="Arial Unicode MS"/>
                <a:ea typeface="Noto Sans Demilight"/>
              </a:rPr>
              <a:t> </a:t>
            </a: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Noto Sans Demilight"/>
              </a:rPr>
              <a:t>파라미터의 </a:t>
            </a:r>
            <a:r>
              <a:rPr kumimoji="0" lang="ko-KR" altLang="ko-KR" sz="14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Noto Sans Demilight"/>
              </a:rPr>
              <a:t>scale</a:t>
            </a: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Noto Sans Demilight"/>
              </a:rPr>
              <a:t> 에 영향을 받지 않게 되기 때문에 </a:t>
            </a:r>
            <a:r>
              <a:rPr kumimoji="0" lang="ko-KR" altLang="ko-KR" sz="14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Noto Sans Demilight"/>
              </a:rPr>
              <a:t>learning</a:t>
            </a: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Noto Sans Demilight"/>
              </a:rPr>
              <a:t> </a:t>
            </a:r>
            <a:r>
              <a:rPr kumimoji="0" lang="ko-KR" altLang="ko-KR" sz="14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Noto Sans Demilight"/>
              </a:rPr>
              <a:t>rate</a:t>
            </a: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Noto Sans Demilight"/>
              </a:rPr>
              <a:t> 를 높게 설정할 수 있는 것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endParaRPr kumimoji="0" lang="en-US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Unicode MS"/>
            </a:endParaRPr>
          </a:p>
          <a:p>
            <a:pPr marL="171450" lvl="0" indent="-171450" algn="just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Noto Sans Demilight"/>
              </a:rPr>
              <a:t>regularization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Noto Sans Demilight"/>
              </a:rPr>
              <a:t> 효과가 있기 때문에 </a:t>
            </a:r>
            <a:r>
              <a:rPr kumimoji="0" lang="ko-KR" altLang="ko-KR" sz="14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Noto Sans Demilight"/>
              </a:rPr>
              <a:t>dropout</a:t>
            </a: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Noto Sans Demilight"/>
              </a:rPr>
              <a:t> 등의 기법을 사용하지 않아도 됨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Noto Sans Demilight"/>
              </a:rPr>
              <a:t> (효과</a:t>
            </a:r>
            <a:r>
              <a:rPr kumimoji="0" lang="ko-KR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Noto Sans Demilight"/>
              </a:rPr>
              <a:t>가 같기 때문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Noto Sans Demilight"/>
              </a:rPr>
              <a:t>)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endParaRPr kumimoji="0" lang="en-US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Unicode MS"/>
            </a:endParaRPr>
          </a:p>
          <a:p>
            <a:pPr marL="171450" lvl="0" indent="-171450" algn="just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Noto Sans Demilight"/>
              </a:rPr>
              <a:t>학습 시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Noto Sans Demilight"/>
              </a:rPr>
              <a:t>Deterministic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Noto Sans Demilight"/>
              </a:rPr>
              <a:t> 하지 않은 결과생성</a:t>
            </a: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Noto Sans Demilight"/>
              </a:rPr>
              <a:t>,</a:t>
            </a:r>
            <a:r>
              <a:rPr lang="en-US" altLang="ko-KR" sz="1400" dirty="0">
                <a:latin typeface="Arial Unicode MS"/>
              </a:rPr>
              <a:t> L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Noto Sans Demilight"/>
              </a:rPr>
              <a:t>earning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Noto Sans Demilight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Noto Sans Demilight"/>
              </a:rPr>
              <a:t>Rate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Noto Sans Demilight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Noto Sans Demilight"/>
              </a:rPr>
              <a:t>Decay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Noto Sans Demilight"/>
              </a:rPr>
              <a:t> 를 더 느리게 설정 가능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endParaRPr kumimoji="0" lang="en-US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Unicode MS"/>
            </a:endParaRPr>
          </a:p>
          <a:p>
            <a:pPr marL="171450" lvl="0" indent="-171450" algn="just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Noto Sans Demilight"/>
              </a:rPr>
              <a:t>입력의 범위가 </a:t>
            </a:r>
            <a:r>
              <a:rPr lang="ko-KR" altLang="en-US" sz="1400" dirty="0">
                <a:solidFill>
                  <a:srgbClr val="000000"/>
                </a:solidFill>
                <a:latin typeface="Arial Unicode MS"/>
                <a:ea typeface="Noto Sans Demilight"/>
              </a:rPr>
              <a:t>고정되어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Noto Sans Demilight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Noto Sans Demilight"/>
              </a:rPr>
              <a:t>saturating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Noto Sans Demilight"/>
              </a:rPr>
              <a:t> 한 활성화 함수</a:t>
            </a:r>
            <a:r>
              <a:rPr kumimoji="0" lang="ko-KR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Noto Sans Demilight"/>
              </a:rPr>
              <a:t>를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Noto Sans Demilight"/>
              </a:rPr>
              <a:t> 써도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Noto Sans Demilight"/>
              </a:rPr>
              <a:t>saturation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Noto Sans Demilight"/>
              </a:rPr>
              <a:t> 문제가 일어나지 않음</a:t>
            </a: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Noto Sans Demilight"/>
              </a:rPr>
              <a:t>.</a:t>
            </a:r>
          </a:p>
          <a:p>
            <a:pPr lvl="0" algn="just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400" dirty="0">
                <a:solidFill>
                  <a:srgbClr val="000000"/>
                </a:solidFill>
                <a:latin typeface="Arial Unicode MS"/>
                <a:ea typeface="Noto Sans Demilight"/>
              </a:rPr>
              <a:t>	</a:t>
            </a:r>
            <a:r>
              <a:rPr lang="ko-KR" altLang="en-US" sz="1400" dirty="0">
                <a:solidFill>
                  <a:srgbClr val="000000"/>
                </a:solidFill>
                <a:latin typeface="Arial Unicode MS"/>
                <a:ea typeface="Noto Sans Demilight"/>
              </a:rPr>
              <a:t>→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Noto Sans Demilight"/>
              </a:rPr>
              <a:t> 여기서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Noto Sans Demilight"/>
              </a:rPr>
              <a:t>saturation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Noto Sans Demilight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Noto Sans Demilight"/>
              </a:rPr>
              <a:t>문제란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Noto Sans Demilight"/>
              </a:rPr>
              <a:t> 가중치의 업데이트가 없어지는 현상임</a:t>
            </a:r>
            <a:endParaRPr lang="ko-KR" altLang="ko-KR" sz="1400" dirty="0">
              <a:latin typeface="Arial" panose="020B0604020202020204" pitchFamily="34" charset="0"/>
            </a:endParaRPr>
          </a:p>
          <a:p>
            <a:pPr lvl="1"/>
            <a:endParaRPr lang="en-US" altLang="ko-KR" sz="1400" dirty="0">
              <a:solidFill>
                <a:srgbClr val="0070C0"/>
              </a:solidFill>
            </a:endParaRPr>
          </a:p>
          <a:p>
            <a:pPr lvl="1"/>
            <a:endParaRPr lang="en-US" altLang="ko-KR" sz="1400" dirty="0">
              <a:solidFill>
                <a:srgbClr val="0070C0"/>
              </a:solidFill>
            </a:endParaRPr>
          </a:p>
          <a:p>
            <a:pPr lvl="1"/>
            <a:endParaRPr lang="en-US" altLang="ko-KR" sz="1400" dirty="0"/>
          </a:p>
        </p:txBody>
      </p:sp>
      <p:pic>
        <p:nvPicPr>
          <p:cNvPr id="8" name="Picture 2" descr="https://blog.kakaocdn.net/dn/s977A/btqEcGJEgN2/hLIkOIG9cKK4Zl84HAW7a0/img.png">
            <a:extLst>
              <a:ext uri="{FF2B5EF4-FFF2-40B4-BE49-F238E27FC236}">
                <a16:creationId xmlns:a16="http://schemas.microsoft.com/office/drawing/2014/main" id="{0CD3AF68-219C-4529-B132-20AACB62DE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0937" y="2858610"/>
            <a:ext cx="4821063" cy="3999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41315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31479010-0381-4C21-9261-12EC64E48FD3}"/>
              </a:ext>
            </a:extLst>
          </p:cNvPr>
          <p:cNvSpPr/>
          <p:nvPr/>
        </p:nvSpPr>
        <p:spPr>
          <a:xfrm>
            <a:off x="1" y="0"/>
            <a:ext cx="12192000" cy="33547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4. Batch Normalization </a:t>
            </a:r>
            <a:r>
              <a:rPr lang="ko-KR" altLang="en-US" dirty="0">
                <a:solidFill>
                  <a:srgbClr val="0070C0"/>
                </a:solidFill>
              </a:rPr>
              <a:t>더 쉽게 이해하기</a:t>
            </a:r>
            <a:endParaRPr lang="en-US" altLang="ko-KR" dirty="0">
              <a:solidFill>
                <a:srgbClr val="0070C0"/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sz="1200" dirty="0">
                <a:solidFill>
                  <a:srgbClr val="000000"/>
                </a:solidFill>
                <a:latin typeface="Arial Unicode MS"/>
                <a:ea typeface="Noto Sans Demilight"/>
              </a:rPr>
              <a:t>학습 속도 개선가능</a:t>
            </a:r>
            <a:r>
              <a:rPr lang="en-US" altLang="ko-KR" sz="1200" dirty="0">
                <a:solidFill>
                  <a:srgbClr val="000000"/>
                </a:solidFill>
                <a:latin typeface="Arial Unicode MS"/>
                <a:ea typeface="Noto Sans Demilight"/>
              </a:rPr>
              <a:t>(</a:t>
            </a:r>
            <a:r>
              <a:rPr lang="ko-KR" altLang="en-US" sz="1200" dirty="0" err="1">
                <a:solidFill>
                  <a:srgbClr val="000000"/>
                </a:solidFill>
                <a:latin typeface="Arial Unicode MS"/>
                <a:ea typeface="Noto Sans Demilight"/>
              </a:rPr>
              <a:t>학습률을</a:t>
            </a:r>
            <a:r>
              <a:rPr lang="ko-KR" altLang="en-US" sz="1200" dirty="0">
                <a:solidFill>
                  <a:srgbClr val="000000"/>
                </a:solidFill>
                <a:latin typeface="Arial Unicode MS"/>
                <a:ea typeface="Noto Sans Demilight"/>
              </a:rPr>
              <a:t> 높게 설정할 수 있음</a:t>
            </a:r>
            <a:r>
              <a:rPr lang="en-US" altLang="ko-KR" sz="1200" dirty="0">
                <a:solidFill>
                  <a:srgbClr val="000000"/>
                </a:solidFill>
                <a:latin typeface="Arial Unicode MS"/>
                <a:ea typeface="Noto Sans Demilight"/>
              </a:rPr>
              <a:t>)</a:t>
            </a:r>
            <a:r>
              <a:rPr lang="en-US" altLang="ko-KR" sz="1200" dirty="0">
                <a:solidFill>
                  <a:srgbClr val="0070C0"/>
                </a:solidFill>
                <a:latin typeface="Arial Unicode MS"/>
                <a:ea typeface="Noto Sans Demilight"/>
              </a:rPr>
              <a:t>, </a:t>
            </a:r>
            <a:r>
              <a:rPr lang="ko-KR" altLang="en-US" sz="1200" dirty="0">
                <a:solidFill>
                  <a:srgbClr val="0070C0"/>
                </a:solidFill>
                <a:latin typeface="Arial Unicode MS"/>
                <a:ea typeface="Noto Sans Demilight"/>
              </a:rPr>
              <a:t>가중치 </a:t>
            </a:r>
            <a:r>
              <a:rPr lang="ko-KR" altLang="en-US" sz="1200" dirty="0" err="1">
                <a:solidFill>
                  <a:srgbClr val="0070C0"/>
                </a:solidFill>
                <a:latin typeface="Arial Unicode MS"/>
                <a:ea typeface="Noto Sans Demilight"/>
              </a:rPr>
              <a:t>초깃값</a:t>
            </a:r>
            <a:r>
              <a:rPr lang="ko-KR" altLang="en-US" sz="1200" dirty="0">
                <a:solidFill>
                  <a:srgbClr val="0070C0"/>
                </a:solidFill>
                <a:latin typeface="Arial Unicode MS"/>
                <a:ea typeface="Noto Sans Demilight"/>
              </a:rPr>
              <a:t> 선택의 의존성이 적어진다</a:t>
            </a:r>
            <a:r>
              <a:rPr lang="en-US" altLang="ko-KR" sz="1200" dirty="0">
                <a:solidFill>
                  <a:srgbClr val="0070C0"/>
                </a:solidFill>
                <a:latin typeface="Arial Unicode MS"/>
                <a:ea typeface="Noto Sans Demilight"/>
              </a:rPr>
              <a:t>(</a:t>
            </a:r>
            <a:r>
              <a:rPr lang="ko-KR" altLang="en-US" sz="1200" dirty="0">
                <a:solidFill>
                  <a:srgbClr val="0070C0"/>
                </a:solidFill>
                <a:latin typeface="Arial Unicode MS"/>
                <a:ea typeface="Noto Sans Demilight"/>
              </a:rPr>
              <a:t>학습 </a:t>
            </a:r>
            <a:r>
              <a:rPr lang="ko-KR" altLang="en-US" sz="1200" dirty="0" err="1">
                <a:solidFill>
                  <a:srgbClr val="0070C0"/>
                </a:solidFill>
                <a:latin typeface="Arial Unicode MS"/>
                <a:ea typeface="Noto Sans Demilight"/>
              </a:rPr>
              <a:t>할때마다</a:t>
            </a:r>
            <a:r>
              <a:rPr lang="ko-KR" altLang="en-US" sz="1200" dirty="0">
                <a:solidFill>
                  <a:srgbClr val="0070C0"/>
                </a:solidFill>
                <a:latin typeface="Arial Unicode MS"/>
                <a:ea typeface="Noto Sans Demilight"/>
              </a:rPr>
              <a:t> </a:t>
            </a:r>
            <a:r>
              <a:rPr lang="ko-KR" altLang="en-US" sz="1200" dirty="0" err="1">
                <a:solidFill>
                  <a:srgbClr val="0070C0"/>
                </a:solidFill>
                <a:latin typeface="Arial Unicode MS"/>
                <a:ea typeface="Noto Sans Demilight"/>
              </a:rPr>
              <a:t>출력값을</a:t>
            </a:r>
            <a:r>
              <a:rPr lang="ko-KR" altLang="en-US" sz="1200" dirty="0">
                <a:solidFill>
                  <a:srgbClr val="0070C0"/>
                </a:solidFill>
                <a:latin typeface="Arial Unicode MS"/>
                <a:ea typeface="Noto Sans Demilight"/>
              </a:rPr>
              <a:t> </a:t>
            </a:r>
            <a:r>
              <a:rPr lang="ko-KR" altLang="en-US" sz="1200" dirty="0" err="1">
                <a:solidFill>
                  <a:srgbClr val="0070C0"/>
                </a:solidFill>
                <a:latin typeface="Arial Unicode MS"/>
                <a:ea typeface="Noto Sans Demilight"/>
              </a:rPr>
              <a:t>정규화하기</a:t>
            </a:r>
            <a:r>
              <a:rPr lang="ko-KR" altLang="en-US" sz="1200" dirty="0">
                <a:solidFill>
                  <a:srgbClr val="0070C0"/>
                </a:solidFill>
                <a:latin typeface="Arial Unicode MS"/>
                <a:ea typeface="Noto Sans Demilight"/>
              </a:rPr>
              <a:t> 때문</a:t>
            </a:r>
            <a:endParaRPr lang="en-US" altLang="ko-KR" sz="1200" dirty="0">
              <a:solidFill>
                <a:srgbClr val="0070C0"/>
              </a:solidFill>
              <a:latin typeface="Arial Unicode MS"/>
              <a:ea typeface="Noto Sans Demilight"/>
            </a:endParaRPr>
          </a:p>
          <a:p>
            <a:pPr marL="285750" indent="-285750">
              <a:buFontTx/>
              <a:buChar char="-"/>
            </a:pPr>
            <a:r>
              <a:rPr lang="ko-KR" altLang="en-US" sz="1200" dirty="0" err="1">
                <a:latin typeface="Arial Unicode MS"/>
                <a:ea typeface="Noto Sans Demilight"/>
              </a:rPr>
              <a:t>과적합</a:t>
            </a:r>
            <a:r>
              <a:rPr lang="en-US" altLang="ko-KR" sz="1200" dirty="0">
                <a:latin typeface="Arial Unicode MS"/>
                <a:ea typeface="Noto Sans Demilight"/>
              </a:rPr>
              <a:t>(overfitting) </a:t>
            </a:r>
            <a:r>
              <a:rPr lang="ko-KR" altLang="en-US" sz="1200" dirty="0">
                <a:latin typeface="Arial Unicode MS"/>
                <a:ea typeface="Noto Sans Demilight"/>
              </a:rPr>
              <a:t>위험 줄일 수 있음</a:t>
            </a:r>
            <a:r>
              <a:rPr lang="en-US" altLang="ko-KR" sz="1200" dirty="0">
                <a:latin typeface="Arial Unicode MS"/>
                <a:ea typeface="Noto Sans Demilight"/>
              </a:rPr>
              <a:t>(dropout </a:t>
            </a:r>
            <a:r>
              <a:rPr lang="ko-KR" altLang="en-US" sz="1200" dirty="0">
                <a:latin typeface="Arial Unicode MS"/>
                <a:ea typeface="Noto Sans Demilight"/>
              </a:rPr>
              <a:t>기법 대체가능</a:t>
            </a:r>
            <a:r>
              <a:rPr lang="en-US" altLang="ko-KR" sz="1200" dirty="0">
                <a:latin typeface="Arial Unicode MS"/>
                <a:ea typeface="Noto Sans Demilight"/>
              </a:rPr>
              <a:t>), </a:t>
            </a:r>
            <a:r>
              <a:rPr lang="en-US" altLang="ko-KR" sz="1200" dirty="0" err="1">
                <a:latin typeface="Arial Unicode MS"/>
                <a:ea typeface="Noto Sans Demilight"/>
              </a:rPr>
              <a:t>grandient</a:t>
            </a:r>
            <a:r>
              <a:rPr lang="en-US" altLang="ko-KR" sz="1200" dirty="0">
                <a:latin typeface="Arial Unicode MS"/>
                <a:ea typeface="Noto Sans Demilight"/>
              </a:rPr>
              <a:t> vanishing </a:t>
            </a:r>
            <a:r>
              <a:rPr lang="ko-KR" altLang="en-US" sz="1200" dirty="0">
                <a:latin typeface="Arial Unicode MS"/>
                <a:ea typeface="Noto Sans Demilight"/>
              </a:rPr>
              <a:t>문제 해결</a:t>
            </a:r>
            <a:endParaRPr lang="en-US" altLang="ko-KR" sz="1200" dirty="0">
              <a:latin typeface="Arial Unicode MS"/>
              <a:ea typeface="Noto Sans Demilight"/>
            </a:endParaRPr>
          </a:p>
          <a:p>
            <a:pPr marL="285750" indent="-285750">
              <a:buFontTx/>
              <a:buChar char="-"/>
            </a:pPr>
            <a:r>
              <a:rPr lang="ko-KR" altLang="en-US" sz="1200" dirty="0">
                <a:latin typeface="Arial Unicode MS"/>
                <a:ea typeface="Noto Sans Demilight"/>
              </a:rPr>
              <a:t>즉</a:t>
            </a:r>
            <a:r>
              <a:rPr lang="en-US" altLang="ko-KR" sz="1200" dirty="0">
                <a:latin typeface="Arial Unicode MS"/>
                <a:ea typeface="Noto Sans Demilight"/>
              </a:rPr>
              <a:t>, </a:t>
            </a:r>
            <a:r>
              <a:rPr lang="ko-KR" altLang="en-US" sz="1200" dirty="0">
                <a:latin typeface="Arial Unicode MS"/>
                <a:ea typeface="Noto Sans Demilight"/>
              </a:rPr>
              <a:t>활성화함수의 </a:t>
            </a:r>
            <a:r>
              <a:rPr lang="ko-KR" altLang="en-US" sz="1200" dirty="0" err="1">
                <a:latin typeface="Arial Unicode MS"/>
                <a:ea typeface="Noto Sans Demilight"/>
              </a:rPr>
              <a:t>활성화값</a:t>
            </a:r>
            <a:r>
              <a:rPr lang="ko-KR" altLang="en-US" sz="1200" dirty="0">
                <a:latin typeface="Arial Unicode MS"/>
                <a:ea typeface="Noto Sans Demilight"/>
              </a:rPr>
              <a:t> 또는 </a:t>
            </a:r>
            <a:r>
              <a:rPr lang="ko-KR" altLang="en-US" sz="1200" dirty="0" err="1">
                <a:latin typeface="Arial Unicode MS"/>
                <a:ea typeface="Noto Sans Demilight"/>
              </a:rPr>
              <a:t>출력값을</a:t>
            </a:r>
            <a:r>
              <a:rPr lang="ko-KR" altLang="en-US" sz="1200" dirty="0">
                <a:latin typeface="Arial Unicode MS"/>
                <a:ea typeface="Noto Sans Demilight"/>
              </a:rPr>
              <a:t> </a:t>
            </a:r>
            <a:r>
              <a:rPr lang="ko-KR" altLang="en-US" sz="1200" dirty="0" err="1">
                <a:latin typeface="Arial Unicode MS"/>
                <a:ea typeface="Noto Sans Demilight"/>
              </a:rPr>
              <a:t>정규화하는</a:t>
            </a:r>
            <a:r>
              <a:rPr lang="ko-KR" altLang="en-US" sz="1200" dirty="0">
                <a:latin typeface="Arial Unicode MS"/>
                <a:ea typeface="Noto Sans Demilight"/>
              </a:rPr>
              <a:t> 작업을 말한다</a:t>
            </a:r>
            <a:r>
              <a:rPr lang="en-US" altLang="ko-KR" sz="1200" dirty="0">
                <a:latin typeface="Arial Unicode MS"/>
                <a:ea typeface="Noto Sans Demilight"/>
              </a:rPr>
              <a:t>. </a:t>
            </a:r>
            <a:r>
              <a:rPr lang="ko-KR" altLang="en-US" sz="1200" dirty="0">
                <a:latin typeface="Arial Unicode MS"/>
                <a:ea typeface="Noto Sans Demilight"/>
              </a:rPr>
              <a:t>신경망의 각 </a:t>
            </a:r>
            <a:r>
              <a:rPr lang="en-US" altLang="ko-KR" sz="1200" dirty="0">
                <a:latin typeface="Arial Unicode MS"/>
                <a:ea typeface="Noto Sans Demilight"/>
              </a:rPr>
              <a:t>layer</a:t>
            </a:r>
            <a:r>
              <a:rPr lang="ko-KR" altLang="en-US" sz="1200" dirty="0">
                <a:latin typeface="Arial Unicode MS"/>
                <a:ea typeface="Noto Sans Demilight"/>
              </a:rPr>
              <a:t>에서 데이터</a:t>
            </a:r>
            <a:r>
              <a:rPr lang="en-US" altLang="ko-KR" sz="1200" dirty="0">
                <a:latin typeface="Arial Unicode MS"/>
                <a:ea typeface="Noto Sans Demilight"/>
              </a:rPr>
              <a:t>(</a:t>
            </a:r>
            <a:r>
              <a:rPr lang="ko-KR" altLang="en-US" sz="1200" dirty="0">
                <a:latin typeface="Arial Unicode MS"/>
                <a:ea typeface="Noto Sans Demilight"/>
              </a:rPr>
              <a:t>배치</a:t>
            </a:r>
            <a:r>
              <a:rPr lang="en-US" altLang="ko-KR" sz="1200" dirty="0">
                <a:latin typeface="Arial Unicode MS"/>
                <a:ea typeface="Noto Sans Demilight"/>
              </a:rPr>
              <a:t>)</a:t>
            </a:r>
            <a:r>
              <a:rPr lang="ko-KR" altLang="en-US" sz="1200" dirty="0">
                <a:latin typeface="Arial Unicode MS"/>
                <a:ea typeface="Noto Sans Demilight"/>
              </a:rPr>
              <a:t>의 분포를 </a:t>
            </a:r>
            <a:r>
              <a:rPr lang="ko-KR" altLang="en-US" sz="1200" dirty="0" err="1">
                <a:latin typeface="Arial Unicode MS"/>
                <a:ea typeface="Noto Sans Demilight"/>
              </a:rPr>
              <a:t>정규화하는</a:t>
            </a:r>
            <a:r>
              <a:rPr lang="ko-KR" altLang="en-US" sz="1200" dirty="0">
                <a:latin typeface="Arial Unicode MS"/>
                <a:ea typeface="Noto Sans Demilight"/>
              </a:rPr>
              <a:t> 작업</a:t>
            </a:r>
            <a:endParaRPr lang="en-US" altLang="ko-KR" sz="1200" dirty="0">
              <a:latin typeface="Arial Unicode MS"/>
              <a:ea typeface="Noto Sans Demilight"/>
            </a:endParaRPr>
          </a:p>
          <a:p>
            <a:pPr marL="285750" indent="-285750">
              <a:buFontTx/>
              <a:buChar char="-"/>
            </a:pPr>
            <a:r>
              <a:rPr lang="ko-KR" altLang="en-US" sz="1200" dirty="0">
                <a:latin typeface="Arial Unicode MS"/>
                <a:ea typeface="Noto Sans Demilight"/>
              </a:rPr>
              <a:t>배치마다 </a:t>
            </a:r>
            <a:r>
              <a:rPr lang="ko-KR" altLang="en-US" sz="1200" dirty="0" err="1">
                <a:latin typeface="Arial Unicode MS"/>
                <a:ea typeface="Noto Sans Demilight"/>
              </a:rPr>
              <a:t>정규화함으로써</a:t>
            </a:r>
            <a:r>
              <a:rPr lang="ko-KR" altLang="en-US" sz="1200" dirty="0">
                <a:latin typeface="Arial Unicode MS"/>
                <a:ea typeface="Noto Sans Demilight"/>
              </a:rPr>
              <a:t> 전체 데이터에 대한 평균의 분산과 값이 달라질 수 있다</a:t>
            </a:r>
            <a:r>
              <a:rPr lang="en-US" altLang="ko-KR" sz="1200" dirty="0">
                <a:latin typeface="Arial Unicode MS"/>
                <a:ea typeface="Noto Sans Demilight"/>
              </a:rPr>
              <a:t>.</a:t>
            </a:r>
            <a:r>
              <a:rPr lang="ko-KR" altLang="en-US" sz="1200" dirty="0">
                <a:latin typeface="Arial Unicode MS"/>
                <a:ea typeface="Noto Sans Demilight"/>
              </a:rPr>
              <a:t>학습시마다 </a:t>
            </a:r>
            <a:r>
              <a:rPr lang="ko-KR" altLang="en-US" sz="1200" dirty="0" err="1">
                <a:latin typeface="Arial Unicode MS"/>
                <a:ea typeface="Noto Sans Demilight"/>
              </a:rPr>
              <a:t>활성화값</a:t>
            </a:r>
            <a:r>
              <a:rPr lang="en-US" altLang="ko-KR" sz="1200" dirty="0">
                <a:latin typeface="Arial Unicode MS"/>
                <a:ea typeface="Noto Sans Demilight"/>
              </a:rPr>
              <a:t>, </a:t>
            </a:r>
            <a:r>
              <a:rPr lang="ko-KR" altLang="en-US" sz="1200" dirty="0" err="1">
                <a:latin typeface="Arial Unicode MS"/>
                <a:ea typeface="Noto Sans Demilight"/>
              </a:rPr>
              <a:t>출력값을</a:t>
            </a:r>
            <a:r>
              <a:rPr lang="ko-KR" altLang="en-US" sz="1200" dirty="0">
                <a:latin typeface="Arial Unicode MS"/>
                <a:ea typeface="Noto Sans Demilight"/>
              </a:rPr>
              <a:t> </a:t>
            </a:r>
            <a:r>
              <a:rPr lang="ko-KR" altLang="en-US" sz="1200" dirty="0" err="1">
                <a:latin typeface="Arial Unicode MS"/>
                <a:ea typeface="Noto Sans Demilight"/>
              </a:rPr>
              <a:t>정규화하기</a:t>
            </a:r>
            <a:r>
              <a:rPr lang="ko-KR" altLang="en-US" sz="1200" dirty="0">
                <a:latin typeface="Arial Unicode MS"/>
                <a:ea typeface="Noto Sans Demilight"/>
              </a:rPr>
              <a:t> 때문에 초기화</a:t>
            </a:r>
            <a:r>
              <a:rPr lang="en-US" altLang="ko-KR" sz="1200" dirty="0">
                <a:latin typeface="Arial Unicode MS"/>
                <a:ea typeface="Noto Sans Demilight"/>
              </a:rPr>
              <a:t>(</a:t>
            </a:r>
            <a:r>
              <a:rPr lang="ko-KR" altLang="en-US" sz="1200" dirty="0">
                <a:latin typeface="Arial Unicode MS"/>
                <a:ea typeface="Noto Sans Demilight"/>
              </a:rPr>
              <a:t>가중치 </a:t>
            </a:r>
            <a:r>
              <a:rPr lang="ko-KR" altLang="en-US" sz="1200" dirty="0" err="1">
                <a:latin typeface="Arial Unicode MS"/>
                <a:ea typeface="Noto Sans Demilight"/>
              </a:rPr>
              <a:t>초깃값</a:t>
            </a:r>
            <a:r>
              <a:rPr lang="en-US" altLang="ko-KR" sz="1200" dirty="0">
                <a:latin typeface="Arial Unicode MS"/>
                <a:ea typeface="Noto Sans Demilight"/>
              </a:rPr>
              <a:t>)</a:t>
            </a:r>
            <a:r>
              <a:rPr lang="ko-KR" altLang="en-US" sz="1200" dirty="0">
                <a:latin typeface="Arial Unicode MS"/>
                <a:ea typeface="Noto Sans Demilight"/>
              </a:rPr>
              <a:t>문제에서 비교적 자유롭다</a:t>
            </a:r>
            <a:r>
              <a:rPr lang="en-US" altLang="ko-KR" sz="1200" dirty="0">
                <a:latin typeface="Arial Unicode MS"/>
                <a:ea typeface="Noto Sans Demilight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200" dirty="0">
                <a:latin typeface="Arial Unicode MS"/>
                <a:ea typeface="Noto Sans Demilight"/>
              </a:rPr>
              <a:t>각 </a:t>
            </a:r>
            <a:r>
              <a:rPr lang="en-US" altLang="ko-KR" sz="1200" dirty="0">
                <a:latin typeface="Arial Unicode MS"/>
                <a:ea typeface="Noto Sans Demilight"/>
              </a:rPr>
              <a:t>hidden layer</a:t>
            </a:r>
            <a:r>
              <a:rPr lang="ko-KR" altLang="en-US" sz="1200" dirty="0">
                <a:latin typeface="Arial Unicode MS"/>
                <a:ea typeface="Noto Sans Demilight"/>
              </a:rPr>
              <a:t>에서 정규화 하면서 입력분포가 일정하게 되고</a:t>
            </a:r>
            <a:r>
              <a:rPr lang="en-US" altLang="ko-KR" sz="1200" dirty="0">
                <a:latin typeface="Arial Unicode MS"/>
                <a:ea typeface="Noto Sans Demilight"/>
              </a:rPr>
              <a:t>, </a:t>
            </a:r>
            <a:r>
              <a:rPr lang="en-US" altLang="ko-KR" sz="1200" dirty="0" err="1">
                <a:latin typeface="Arial Unicode MS"/>
                <a:ea typeface="Noto Sans Demilight"/>
              </a:rPr>
              <a:t>lr</a:t>
            </a:r>
            <a:r>
              <a:rPr lang="ko-KR" altLang="en-US" sz="1200" dirty="0">
                <a:latin typeface="Arial Unicode MS"/>
                <a:ea typeface="Noto Sans Demilight"/>
              </a:rPr>
              <a:t>을 크게 설정해도 괜찮다</a:t>
            </a:r>
            <a:r>
              <a:rPr lang="en-US" altLang="ko-KR" sz="1200" dirty="0">
                <a:latin typeface="Arial Unicode MS"/>
                <a:ea typeface="Noto Sans Demilight"/>
              </a:rPr>
              <a:t>. </a:t>
            </a:r>
            <a:r>
              <a:rPr lang="ko-KR" altLang="en-US" sz="1200" dirty="0">
                <a:latin typeface="Arial Unicode MS"/>
                <a:ea typeface="Noto Sans Demilight"/>
              </a:rPr>
              <a:t>결국 학습속도가 증가한다</a:t>
            </a:r>
            <a:r>
              <a:rPr lang="en-US" altLang="ko-KR" sz="1200" dirty="0">
                <a:latin typeface="Arial Unicode MS"/>
                <a:ea typeface="Noto Sans Demilight"/>
              </a:rPr>
              <a:t>.</a:t>
            </a:r>
          </a:p>
          <a:p>
            <a:endParaRPr lang="en-US" altLang="ko-KR" sz="1200" dirty="0">
              <a:latin typeface="Arial Unicode MS"/>
              <a:ea typeface="Noto Sans Demilight"/>
            </a:endParaRPr>
          </a:p>
          <a:p>
            <a:pPr marL="228600" indent="-228600">
              <a:buAutoNum type="arabicParenR"/>
            </a:pPr>
            <a:r>
              <a:rPr lang="ko-KR" altLang="en-US" sz="1200" dirty="0">
                <a:latin typeface="Arial Unicode MS"/>
                <a:ea typeface="Noto Sans Demilight"/>
              </a:rPr>
              <a:t>입력분포의 균일화 </a:t>
            </a:r>
            <a:endParaRPr lang="en-US" altLang="ko-KR" sz="1200" dirty="0">
              <a:latin typeface="Arial Unicode MS"/>
              <a:ea typeface="Noto Sans Demilight"/>
            </a:endParaRPr>
          </a:p>
          <a:p>
            <a:r>
              <a:rPr lang="en-US" altLang="ko-KR" sz="1200" dirty="0">
                <a:latin typeface="Arial Unicode MS"/>
                <a:ea typeface="Noto Sans Demilight"/>
              </a:rPr>
              <a:t>-  </a:t>
            </a:r>
            <a:r>
              <a:rPr lang="ko-KR" altLang="en-US" sz="1200" dirty="0">
                <a:latin typeface="Arial Unicode MS"/>
                <a:ea typeface="Noto Sans Demilight"/>
              </a:rPr>
              <a:t>학습할 때 </a:t>
            </a:r>
            <a:r>
              <a:rPr lang="en-US" altLang="ko-KR" sz="1200" dirty="0">
                <a:latin typeface="Arial Unicode MS"/>
                <a:ea typeface="Noto Sans Demilight"/>
              </a:rPr>
              <a:t>hidden layer</a:t>
            </a:r>
            <a:r>
              <a:rPr lang="ko-KR" altLang="en-US" sz="1200" dirty="0">
                <a:latin typeface="Arial Unicode MS"/>
                <a:ea typeface="Noto Sans Demilight"/>
              </a:rPr>
              <a:t>의 중간에서 입력분포가 학습시마다 변화하면서 가중치가 엉뚱한 방향으로 갱신될 문제가 있다</a:t>
            </a:r>
            <a:r>
              <a:rPr lang="en-US" altLang="ko-KR" sz="1200" dirty="0">
                <a:latin typeface="Arial Unicode MS"/>
                <a:ea typeface="Noto Sans Demilight"/>
              </a:rPr>
              <a:t>. </a:t>
            </a:r>
            <a:r>
              <a:rPr lang="ko-KR" altLang="en-US" sz="1200" dirty="0">
                <a:latin typeface="Arial Unicode MS"/>
                <a:ea typeface="Noto Sans Demilight"/>
              </a:rPr>
              <a:t>신경망 층이 깊어질수록 학습 시 가정했던 입력분포가 변화하여 엉뚱한 학습이 될 수 있다</a:t>
            </a:r>
            <a:r>
              <a:rPr lang="en-US" altLang="ko-KR" sz="1200" dirty="0">
                <a:latin typeface="Arial Unicode MS"/>
                <a:ea typeface="Noto Sans Demilight"/>
              </a:rPr>
              <a:t>.</a:t>
            </a:r>
          </a:p>
          <a:p>
            <a:endParaRPr lang="en-US" altLang="ko-KR" sz="1200" dirty="0">
              <a:latin typeface="Arial Unicode MS"/>
              <a:ea typeface="Noto Sans Demilight"/>
            </a:endParaRPr>
          </a:p>
          <a:p>
            <a:r>
              <a:rPr lang="en-US" altLang="ko-KR" sz="1200" dirty="0">
                <a:latin typeface="Arial Unicode MS"/>
                <a:ea typeface="Noto Sans Demilight"/>
              </a:rPr>
              <a:t>2) </a:t>
            </a:r>
            <a:r>
              <a:rPr lang="ko-KR" altLang="en-US" sz="1200" dirty="0">
                <a:latin typeface="Arial Unicode MS"/>
                <a:ea typeface="Noto Sans Demilight"/>
              </a:rPr>
              <a:t>배치 정규화 알고리즘</a:t>
            </a:r>
            <a:endParaRPr lang="en-US" altLang="ko-KR" sz="1200" dirty="0">
              <a:latin typeface="Arial Unicode MS"/>
              <a:ea typeface="Noto Sans Demilight"/>
            </a:endParaRPr>
          </a:p>
          <a:p>
            <a:pPr marL="171450" indent="-171450">
              <a:buFontTx/>
              <a:buChar char="-"/>
            </a:pPr>
            <a:r>
              <a:rPr lang="ko-KR" altLang="en-US" sz="1200" dirty="0">
                <a:latin typeface="Arial Unicode MS"/>
                <a:ea typeface="Noto Sans Demilight"/>
              </a:rPr>
              <a:t>간단하게</a:t>
            </a:r>
            <a:r>
              <a:rPr lang="en-US" altLang="ko-KR" sz="1200" dirty="0">
                <a:latin typeface="Arial Unicode MS"/>
                <a:ea typeface="Noto Sans Demilight"/>
              </a:rPr>
              <a:t>, </a:t>
            </a:r>
            <a:r>
              <a:rPr lang="ko-KR" altLang="en-US" sz="1200" dirty="0">
                <a:latin typeface="Arial Unicode MS"/>
                <a:ea typeface="Noto Sans Demilight"/>
              </a:rPr>
              <a:t>배치 </a:t>
            </a:r>
            <a:r>
              <a:rPr lang="ko-KR" altLang="en-US" sz="1200" dirty="0" err="1">
                <a:latin typeface="Arial Unicode MS"/>
                <a:ea typeface="Noto Sans Demilight"/>
              </a:rPr>
              <a:t>정규화란</a:t>
            </a:r>
            <a:r>
              <a:rPr lang="ko-KR" altLang="en-US" sz="1200" dirty="0">
                <a:latin typeface="Arial Unicode MS"/>
                <a:ea typeface="Noto Sans Demilight"/>
              </a:rPr>
              <a:t> 학습 시의 미니배치를 한 단위로 정규화를 하는 것으로 분포의 평균이 </a:t>
            </a:r>
            <a:r>
              <a:rPr lang="en-US" altLang="ko-KR" sz="1200" dirty="0">
                <a:latin typeface="Arial Unicode MS"/>
                <a:ea typeface="Noto Sans Demilight"/>
              </a:rPr>
              <a:t>0, </a:t>
            </a:r>
            <a:r>
              <a:rPr lang="ko-KR" altLang="en-US" sz="1200" dirty="0">
                <a:latin typeface="Arial Unicode MS"/>
                <a:ea typeface="Noto Sans Demilight"/>
              </a:rPr>
              <a:t>분산이 </a:t>
            </a:r>
            <a:r>
              <a:rPr lang="en-US" altLang="ko-KR" sz="1200" dirty="0">
                <a:latin typeface="Arial Unicode MS"/>
                <a:ea typeface="Noto Sans Demilight"/>
              </a:rPr>
              <a:t>1</a:t>
            </a:r>
            <a:r>
              <a:rPr lang="ko-KR" altLang="en-US" sz="1200" dirty="0">
                <a:latin typeface="Arial Unicode MS"/>
                <a:ea typeface="Noto Sans Demilight"/>
              </a:rPr>
              <a:t>이 되도록 </a:t>
            </a:r>
            <a:r>
              <a:rPr lang="ko-KR" altLang="en-US" sz="1200" dirty="0" err="1">
                <a:latin typeface="Arial Unicode MS"/>
                <a:ea typeface="Noto Sans Demilight"/>
              </a:rPr>
              <a:t>정규화하는</a:t>
            </a:r>
            <a:r>
              <a:rPr lang="ko-KR" altLang="en-US" sz="1200" dirty="0">
                <a:latin typeface="Arial Unicode MS"/>
                <a:ea typeface="Noto Sans Demilight"/>
              </a:rPr>
              <a:t> 것이다</a:t>
            </a:r>
            <a:r>
              <a:rPr lang="en-US" altLang="ko-KR" sz="1200" dirty="0">
                <a:latin typeface="Arial Unicode MS"/>
                <a:ea typeface="Noto Sans Demilight"/>
              </a:rPr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1200" dirty="0">
                <a:latin typeface="Arial Unicode MS"/>
                <a:ea typeface="Noto Sans Demilight"/>
              </a:rPr>
              <a:t>먼저</a:t>
            </a:r>
            <a:r>
              <a:rPr lang="en-US" altLang="ko-KR" sz="1200" dirty="0">
                <a:latin typeface="Arial Unicode MS"/>
                <a:ea typeface="Noto Sans Demilight"/>
              </a:rPr>
              <a:t>, input</a:t>
            </a:r>
            <a:r>
              <a:rPr lang="ko-KR" altLang="en-US" sz="1200" dirty="0">
                <a:latin typeface="Arial Unicode MS"/>
                <a:ea typeface="Noto Sans Demilight"/>
              </a:rPr>
              <a:t>으로 사용된 미니배치의 평균과 분산 계산한다</a:t>
            </a:r>
            <a:r>
              <a:rPr lang="en-US" altLang="ko-KR" sz="1200" dirty="0">
                <a:latin typeface="Arial Unicode MS"/>
                <a:ea typeface="Noto Sans Demilight"/>
              </a:rPr>
              <a:t>. </a:t>
            </a:r>
            <a:r>
              <a:rPr lang="ko-KR" altLang="en-US" sz="1200" dirty="0">
                <a:latin typeface="Arial Unicode MS"/>
                <a:ea typeface="Noto Sans Demilight"/>
              </a:rPr>
              <a:t>이후 </a:t>
            </a:r>
            <a:r>
              <a:rPr lang="en-US" altLang="ko-KR" sz="1200" dirty="0">
                <a:latin typeface="Arial Unicode MS"/>
                <a:ea typeface="Noto Sans Demilight"/>
              </a:rPr>
              <a:t>hidden layer</a:t>
            </a:r>
            <a:r>
              <a:rPr lang="ko-KR" altLang="en-US" sz="1200" dirty="0">
                <a:latin typeface="Arial Unicode MS"/>
                <a:ea typeface="Noto Sans Demilight"/>
              </a:rPr>
              <a:t>의 </a:t>
            </a:r>
            <a:r>
              <a:rPr lang="ko-KR" altLang="en-US" sz="1200" dirty="0" err="1">
                <a:latin typeface="Arial Unicode MS"/>
                <a:ea typeface="Noto Sans Demilight"/>
              </a:rPr>
              <a:t>활성화값</a:t>
            </a:r>
            <a:r>
              <a:rPr lang="en-US" altLang="ko-KR" sz="1200" dirty="0">
                <a:latin typeface="Arial Unicode MS"/>
                <a:ea typeface="Noto Sans Demilight"/>
              </a:rPr>
              <a:t>/</a:t>
            </a:r>
            <a:r>
              <a:rPr lang="ko-KR" altLang="en-US" sz="1200" dirty="0" err="1">
                <a:latin typeface="Arial Unicode MS"/>
                <a:ea typeface="Noto Sans Demilight"/>
              </a:rPr>
              <a:t>출력값에</a:t>
            </a:r>
            <a:r>
              <a:rPr lang="ko-KR" altLang="en-US" sz="1200" dirty="0">
                <a:latin typeface="Arial Unicode MS"/>
                <a:ea typeface="Noto Sans Demilight"/>
              </a:rPr>
              <a:t> 대해 평균이 </a:t>
            </a:r>
            <a:r>
              <a:rPr lang="en-US" altLang="ko-KR" sz="1200" dirty="0">
                <a:latin typeface="Arial Unicode MS"/>
                <a:ea typeface="Noto Sans Demilight"/>
              </a:rPr>
              <a:t>0, </a:t>
            </a:r>
            <a:r>
              <a:rPr lang="ko-KR" altLang="en-US" sz="1200" dirty="0">
                <a:latin typeface="Arial Unicode MS"/>
                <a:ea typeface="Noto Sans Demilight"/>
              </a:rPr>
              <a:t>분산이 </a:t>
            </a:r>
            <a:r>
              <a:rPr lang="en-US" altLang="ko-KR" sz="1200" dirty="0">
                <a:latin typeface="Arial Unicode MS"/>
                <a:ea typeface="Noto Sans Demilight"/>
              </a:rPr>
              <a:t>1</a:t>
            </a:r>
            <a:r>
              <a:rPr lang="ko-KR" altLang="en-US" sz="1200" dirty="0">
                <a:latin typeface="Arial Unicode MS"/>
                <a:ea typeface="Noto Sans Demilight"/>
              </a:rPr>
              <a:t>이 되도록 정규화</a:t>
            </a:r>
            <a:r>
              <a:rPr lang="en-US" altLang="ko-KR" sz="1200" dirty="0">
                <a:latin typeface="Arial Unicode MS"/>
                <a:ea typeface="Noto Sans Demilight"/>
              </a:rPr>
              <a:t>(normalization)</a:t>
            </a:r>
            <a:r>
              <a:rPr lang="ko-KR" altLang="en-US" sz="1200" dirty="0">
                <a:latin typeface="Arial Unicode MS"/>
                <a:ea typeface="Noto Sans Demilight"/>
              </a:rPr>
              <a:t>한다</a:t>
            </a:r>
            <a:r>
              <a:rPr lang="en-US" altLang="ko-KR" sz="1200" dirty="0">
                <a:latin typeface="Arial Unicode MS"/>
                <a:ea typeface="Noto Sans Demilight"/>
              </a:rPr>
              <a:t>. </a:t>
            </a:r>
            <a:r>
              <a:rPr lang="ko-KR" altLang="en-US" sz="1200" dirty="0">
                <a:latin typeface="Arial Unicode MS"/>
                <a:ea typeface="Noto Sans Demilight"/>
              </a:rPr>
              <a:t>이러면 데이터 분포가 덜 치우치게 되고 </a:t>
            </a:r>
            <a:r>
              <a:rPr lang="en-US" altLang="ko-KR" sz="1200" dirty="0">
                <a:latin typeface="Arial Unicode MS"/>
                <a:ea typeface="Noto Sans Demilight"/>
              </a:rPr>
              <a:t>BN</a:t>
            </a:r>
            <a:r>
              <a:rPr lang="ko-KR" altLang="en-US" sz="1200" dirty="0">
                <a:latin typeface="Arial Unicode MS"/>
                <a:ea typeface="Noto Sans Demilight"/>
              </a:rPr>
              <a:t>마다 </a:t>
            </a:r>
            <a:r>
              <a:rPr lang="en-US" altLang="ko-KR" sz="1200" dirty="0">
                <a:latin typeface="Arial Unicode MS"/>
                <a:ea typeface="Noto Sans Demilight"/>
              </a:rPr>
              <a:t>scale</a:t>
            </a:r>
            <a:r>
              <a:rPr lang="ko-KR" altLang="en-US" sz="1200" dirty="0">
                <a:latin typeface="Arial Unicode MS"/>
                <a:ea typeface="Noto Sans Demilight"/>
              </a:rPr>
              <a:t>과 </a:t>
            </a:r>
            <a:r>
              <a:rPr lang="en-US" altLang="ko-KR" sz="1200" dirty="0">
                <a:latin typeface="Arial Unicode MS"/>
                <a:ea typeface="Noto Sans Demilight"/>
              </a:rPr>
              <a:t>shift </a:t>
            </a:r>
            <a:r>
              <a:rPr lang="ko-KR" altLang="en-US" sz="1200" dirty="0">
                <a:latin typeface="Arial Unicode MS"/>
                <a:ea typeface="Noto Sans Demilight"/>
              </a:rPr>
              <a:t>변환을 수행한다</a:t>
            </a:r>
            <a:r>
              <a:rPr lang="en-US" altLang="ko-KR" sz="1200" dirty="0">
                <a:latin typeface="Arial Unicode MS"/>
                <a:ea typeface="Noto Sans Demilight"/>
              </a:rPr>
              <a:t>.</a:t>
            </a:r>
          </a:p>
          <a:p>
            <a:endParaRPr lang="en-US" altLang="ko-KR" sz="1400" dirty="0">
              <a:latin typeface="Arial Unicode MS"/>
              <a:ea typeface="Noto Sans Demilight"/>
            </a:endParaRPr>
          </a:p>
        </p:txBody>
      </p:sp>
      <p:pic>
        <p:nvPicPr>
          <p:cNvPr id="6" name="Picture 2" descr="http://sanghyukchun.github.io/images/post/88-5.png">
            <a:extLst>
              <a:ext uri="{FF2B5EF4-FFF2-40B4-BE49-F238E27FC236}">
                <a16:creationId xmlns:a16="http://schemas.microsoft.com/office/drawing/2014/main" id="{F1845BB9-860C-4BF5-B7E9-C1E87EA1D7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942" y="3503235"/>
            <a:ext cx="4360752" cy="3354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charlesmartin14.files.wordpress.com/2017/06/screen-shot-2017-06-14-at-10-57-33-am1.png?w=452&amp;h=352">
            <a:extLst>
              <a:ext uri="{FF2B5EF4-FFF2-40B4-BE49-F238E27FC236}">
                <a16:creationId xmlns:a16="http://schemas.microsoft.com/office/drawing/2014/main" id="{69DA594F-4800-4FB4-A357-297C33A063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2694" y="3429000"/>
            <a:ext cx="4295775" cy="3362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22232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9538920-C616-475A-8A3B-5AD670651BC4}"/>
              </a:ext>
            </a:extLst>
          </p:cNvPr>
          <p:cNvSpPr/>
          <p:nvPr/>
        </p:nvSpPr>
        <p:spPr>
          <a:xfrm>
            <a:off x="-16778" y="0"/>
            <a:ext cx="12088536" cy="35702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5. </a:t>
            </a:r>
            <a:r>
              <a:rPr lang="ko-KR" altLang="en-US" dirty="0">
                <a:solidFill>
                  <a:srgbClr val="0070C0"/>
                </a:solidFill>
              </a:rPr>
              <a:t>활성화 함수 </a:t>
            </a:r>
            <a:r>
              <a:rPr lang="en-US" altLang="ko-KR" dirty="0">
                <a:solidFill>
                  <a:srgbClr val="0070C0"/>
                </a:solidFill>
              </a:rPr>
              <a:t>: </a:t>
            </a:r>
            <a:r>
              <a:rPr lang="en-US" altLang="ko-KR" dirty="0" err="1">
                <a:solidFill>
                  <a:srgbClr val="0070C0"/>
                </a:solidFill>
              </a:rPr>
              <a:t>Relu</a:t>
            </a:r>
            <a:endParaRPr lang="en-US" altLang="ko-KR" dirty="0">
              <a:solidFill>
                <a:srgbClr val="0070C0"/>
              </a:solidFill>
            </a:endParaRPr>
          </a:p>
          <a:p>
            <a:pPr marL="171450" indent="-171450">
              <a:buFontTx/>
              <a:buChar char="-"/>
            </a:pPr>
            <a:r>
              <a:rPr lang="en-US" altLang="ko-KR" sz="1200" dirty="0" err="1"/>
              <a:t>Relu</a:t>
            </a:r>
            <a:r>
              <a:rPr lang="en-US" altLang="ko-KR" sz="1200" dirty="0"/>
              <a:t> </a:t>
            </a:r>
            <a:r>
              <a:rPr lang="ko-KR" altLang="en-US" sz="1200" dirty="0"/>
              <a:t>함수 이전에는 </a:t>
            </a:r>
            <a:r>
              <a:rPr lang="en-US" altLang="ko-KR" sz="1200" dirty="0"/>
              <a:t>sigmoid </a:t>
            </a:r>
            <a:r>
              <a:rPr lang="ko-KR" altLang="en-US" sz="1200" dirty="0"/>
              <a:t>함수를 사용해서 </a:t>
            </a:r>
            <a:r>
              <a:rPr lang="ko-KR" altLang="en-US" sz="1200" dirty="0" err="1"/>
              <a:t>딥러닝을</a:t>
            </a:r>
            <a:r>
              <a:rPr lang="ko-KR" altLang="en-US" sz="1200" dirty="0"/>
              <a:t> 수행하였음</a:t>
            </a:r>
            <a:r>
              <a:rPr lang="en-US" altLang="ko-KR" sz="1200" dirty="0"/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1200" dirty="0" err="1"/>
              <a:t>시그모이드</a:t>
            </a:r>
            <a:r>
              <a:rPr lang="en-US" altLang="ko-KR" sz="1200" dirty="0"/>
              <a:t>(sigmoid) </a:t>
            </a:r>
            <a:r>
              <a:rPr lang="ko-KR" altLang="en-US" sz="1200" dirty="0"/>
              <a:t>함수는 출력하는 값의 범위가 </a:t>
            </a:r>
            <a:r>
              <a:rPr lang="en-US" altLang="ko-KR" sz="1200" dirty="0"/>
              <a:t>0</a:t>
            </a:r>
            <a:r>
              <a:rPr lang="ko-KR" altLang="en-US" sz="1200" dirty="0"/>
              <a:t>에서 </a:t>
            </a:r>
            <a:r>
              <a:rPr lang="en-US" altLang="ko-KR" sz="1200" dirty="0"/>
              <a:t>1 </a:t>
            </a:r>
            <a:r>
              <a:rPr lang="ko-KR" altLang="en-US" sz="1200" dirty="0"/>
              <a:t>사이므로</a:t>
            </a:r>
            <a:r>
              <a:rPr lang="en-US" altLang="ko-KR" sz="1200" dirty="0"/>
              <a:t>, layer </a:t>
            </a:r>
            <a:r>
              <a:rPr lang="ko-KR" altLang="en-US" sz="1200" dirty="0"/>
              <a:t>거칠수록 값이 현저하게 </a:t>
            </a:r>
            <a:r>
              <a:rPr lang="ko-KR" altLang="en-US" sz="1200" dirty="0" err="1"/>
              <a:t>작어져서</a:t>
            </a:r>
            <a:r>
              <a:rPr lang="ko-KR" altLang="en-US" sz="1200" dirty="0"/>
              <a:t> 기울기 소실</a:t>
            </a:r>
            <a:r>
              <a:rPr lang="en-US" altLang="ko-KR" sz="1200" dirty="0"/>
              <a:t>(vanishing gradient) </a:t>
            </a:r>
            <a:r>
              <a:rPr lang="ko-KR" altLang="en-US" sz="1200" dirty="0"/>
              <a:t>현상이 발생함</a:t>
            </a:r>
            <a:endParaRPr lang="en-US" altLang="ko-KR" sz="1200" dirty="0"/>
          </a:p>
          <a:p>
            <a:pPr marL="171450" indent="-171450">
              <a:buFontTx/>
              <a:buChar char="-"/>
            </a:pPr>
            <a:r>
              <a:rPr lang="en-US" altLang="ko-KR" sz="1200" dirty="0" err="1"/>
              <a:t>Relu</a:t>
            </a:r>
            <a:r>
              <a:rPr lang="ko-KR" altLang="en-US" sz="1200" dirty="0"/>
              <a:t>함수</a:t>
            </a:r>
            <a:r>
              <a:rPr lang="en-US" altLang="ko-KR" sz="1200" dirty="0"/>
              <a:t>, </a:t>
            </a:r>
            <a:r>
              <a:rPr lang="ko-KR" altLang="en-US" sz="1200" dirty="0"/>
              <a:t>정류된 </a:t>
            </a:r>
            <a:r>
              <a:rPr lang="ko-KR" altLang="en-US" sz="1200" dirty="0" err="1"/>
              <a:t>선형함수라고</a:t>
            </a:r>
            <a:r>
              <a:rPr lang="ko-KR" altLang="en-US" sz="1200" dirty="0"/>
              <a:t> 하는데 간단하게 말해서 </a:t>
            </a:r>
            <a:r>
              <a:rPr lang="en-US" altLang="ko-KR" sz="1200" dirty="0"/>
              <a:t>+</a:t>
            </a:r>
            <a:r>
              <a:rPr lang="ko-KR" altLang="en-US" sz="1200" dirty="0"/>
              <a:t>와 </a:t>
            </a:r>
            <a:r>
              <a:rPr lang="en-US" altLang="ko-KR" sz="1200" dirty="0"/>
              <a:t>–</a:t>
            </a:r>
            <a:r>
              <a:rPr lang="ko-KR" altLang="en-US" sz="1200" dirty="0"/>
              <a:t>가 반복되는 신호에서 </a:t>
            </a:r>
            <a:r>
              <a:rPr lang="en-US" altLang="ko-KR" sz="1200" dirty="0"/>
              <a:t>–</a:t>
            </a:r>
            <a:r>
              <a:rPr lang="ko-KR" altLang="en-US" sz="1200" dirty="0"/>
              <a:t>흐름을 차단한다는 의미이다</a:t>
            </a:r>
            <a:endParaRPr lang="en-US" altLang="ko-KR" sz="1200" dirty="0"/>
          </a:p>
          <a:p>
            <a:pPr marL="171450" indent="-171450">
              <a:buFontTx/>
              <a:buChar char="-"/>
            </a:pPr>
            <a:r>
              <a:rPr lang="ko-KR" altLang="en-US" sz="1200" dirty="0" err="1"/>
              <a:t>은닉층</a:t>
            </a:r>
            <a:r>
              <a:rPr lang="en-US" altLang="ko-KR" sz="1200" dirty="0"/>
              <a:t>(hidden</a:t>
            </a:r>
            <a:r>
              <a:rPr lang="ko-KR" altLang="en-US" sz="1200" dirty="0"/>
              <a:t> </a:t>
            </a:r>
            <a:r>
              <a:rPr lang="en-US" altLang="ko-KR" sz="1200" dirty="0"/>
              <a:t>layer)</a:t>
            </a:r>
            <a:r>
              <a:rPr lang="ko-KR" altLang="en-US" sz="1200" dirty="0"/>
              <a:t>에서 많이 사용되며</a:t>
            </a:r>
            <a:r>
              <a:rPr lang="en-US" altLang="ko-KR" sz="1200" dirty="0"/>
              <a:t>, </a:t>
            </a:r>
            <a:r>
              <a:rPr lang="ko-KR" altLang="en-US" sz="1200" dirty="0"/>
              <a:t>은닉층에 어떤 활성화 함수를 쓸지 모르면 </a:t>
            </a:r>
            <a:r>
              <a:rPr lang="en-US" altLang="ko-KR" sz="1200" dirty="0" err="1"/>
              <a:t>relu</a:t>
            </a:r>
            <a:r>
              <a:rPr lang="ko-KR" altLang="en-US" sz="1200" dirty="0"/>
              <a:t>함수를 쓰면 된다</a:t>
            </a:r>
            <a:r>
              <a:rPr lang="en-US" altLang="ko-KR" sz="1200" dirty="0"/>
              <a:t>. </a:t>
            </a:r>
          </a:p>
          <a:p>
            <a:pPr marL="171450" indent="-171450">
              <a:buFontTx/>
              <a:buChar char="-"/>
            </a:pPr>
            <a:r>
              <a:rPr lang="ko-KR" altLang="en-US" sz="1200" dirty="0"/>
              <a:t>말 그대로</a:t>
            </a:r>
            <a:r>
              <a:rPr lang="en-US" altLang="ko-KR" sz="1200" dirty="0"/>
              <a:t>, </a:t>
            </a:r>
            <a:r>
              <a:rPr lang="ko-KR" altLang="en-US" sz="1200" dirty="0"/>
              <a:t>양수면 자기 자신을 반환하고 음수면 </a:t>
            </a:r>
            <a:r>
              <a:rPr lang="en-US" altLang="ko-KR" sz="1200" dirty="0"/>
              <a:t>0</a:t>
            </a:r>
            <a:r>
              <a:rPr lang="ko-KR" altLang="en-US" sz="1200" dirty="0"/>
              <a:t>을 반환한다</a:t>
            </a:r>
            <a:r>
              <a:rPr lang="en-US" altLang="ko-KR" sz="1200" dirty="0"/>
              <a:t>. </a:t>
            </a:r>
            <a:r>
              <a:rPr lang="ko-KR" altLang="en-US" sz="1200" dirty="0"/>
              <a:t>생각해보면 너무 단순한 함수이다</a:t>
            </a:r>
            <a:r>
              <a:rPr lang="en-US" altLang="ko-KR" sz="1200" dirty="0"/>
              <a:t>… </a:t>
            </a:r>
          </a:p>
          <a:p>
            <a:endParaRPr lang="en-US" altLang="ko-KR" sz="1200" dirty="0"/>
          </a:p>
          <a:p>
            <a:pPr marL="228600" indent="-228600">
              <a:buAutoNum type="arabicParenR"/>
            </a:pPr>
            <a:r>
              <a:rPr lang="en-US" altLang="ko-KR" sz="1200" dirty="0" err="1"/>
              <a:t>Relu</a:t>
            </a:r>
            <a:r>
              <a:rPr lang="en-US" altLang="ko-KR" sz="1200" dirty="0"/>
              <a:t> </a:t>
            </a:r>
            <a:r>
              <a:rPr lang="ko-KR" altLang="en-US" sz="1200" dirty="0"/>
              <a:t>함수를 </a:t>
            </a:r>
            <a:r>
              <a:rPr lang="en-US" altLang="ko-KR" sz="1200" dirty="0"/>
              <a:t>hidden layer</a:t>
            </a:r>
            <a:r>
              <a:rPr lang="ko-KR" altLang="en-US" sz="1200" dirty="0"/>
              <a:t>에서 많이 사용하는 이유</a:t>
            </a:r>
            <a:endParaRPr lang="en-US" altLang="ko-KR" sz="1200" dirty="0"/>
          </a:p>
          <a:p>
            <a:pPr marL="171450" indent="-171450">
              <a:buFontTx/>
              <a:buChar char="-"/>
            </a:pPr>
            <a:r>
              <a:rPr lang="ko-KR" altLang="en-US" sz="1200" dirty="0"/>
              <a:t>특정 </a:t>
            </a:r>
            <a:r>
              <a:rPr lang="ko-KR" altLang="en-US" sz="1200" dirty="0" err="1"/>
              <a:t>양수값에</a:t>
            </a:r>
            <a:r>
              <a:rPr lang="ko-KR" altLang="en-US" sz="1200" dirty="0"/>
              <a:t> 수렴하지 않고</a:t>
            </a:r>
            <a:r>
              <a:rPr lang="en-US" altLang="ko-KR" sz="1200" dirty="0"/>
              <a:t>, </a:t>
            </a:r>
            <a:r>
              <a:rPr lang="ko-KR" altLang="en-US" sz="1200" dirty="0" err="1"/>
              <a:t>출력값의</a:t>
            </a:r>
            <a:r>
              <a:rPr lang="ko-KR" altLang="en-US" sz="1200" dirty="0"/>
              <a:t> 범위가 넓고</a:t>
            </a:r>
            <a:r>
              <a:rPr lang="en-US" altLang="ko-KR" sz="1200" dirty="0"/>
              <a:t>, </a:t>
            </a:r>
            <a:r>
              <a:rPr lang="ko-KR" altLang="en-US" sz="1200" dirty="0"/>
              <a:t>양수인 경우 그대로 반환하기 때문에 </a:t>
            </a:r>
            <a:r>
              <a:rPr lang="en-US" altLang="ko-KR" sz="1200" dirty="0"/>
              <a:t>sigmoid </a:t>
            </a:r>
            <a:r>
              <a:rPr lang="ko-KR" altLang="en-US" sz="1200" dirty="0"/>
              <a:t>함수와 달리 </a:t>
            </a:r>
            <a:r>
              <a:rPr lang="ko-KR" altLang="en-US" sz="1200" b="1" dirty="0"/>
              <a:t>기울기 소실</a:t>
            </a:r>
            <a:r>
              <a:rPr lang="en-US" altLang="ko-KR" sz="1200" b="1" dirty="0"/>
              <a:t>(vanishing gradient)</a:t>
            </a:r>
            <a:r>
              <a:rPr lang="ko-KR" altLang="en-US" sz="1200" b="1" dirty="0"/>
              <a:t>문제가 발생하지 않음</a:t>
            </a:r>
            <a:endParaRPr lang="en-US" altLang="ko-KR" sz="1200" b="1" dirty="0"/>
          </a:p>
          <a:p>
            <a:pPr marL="171450" indent="-171450">
              <a:buFontTx/>
              <a:buChar char="-"/>
            </a:pPr>
            <a:r>
              <a:rPr lang="ko-KR" altLang="en-US" sz="1200" b="1" dirty="0"/>
              <a:t>속도가 매우 빠르다</a:t>
            </a:r>
            <a:r>
              <a:rPr lang="en-US" altLang="ko-KR" sz="1200" b="1" dirty="0"/>
              <a:t>.</a:t>
            </a:r>
          </a:p>
          <a:p>
            <a:r>
              <a:rPr lang="en-US" altLang="ko-KR" sz="1200" dirty="0"/>
              <a:t>   : </a:t>
            </a:r>
            <a:r>
              <a:rPr lang="ko-KR" altLang="en-US" sz="1200" dirty="0"/>
              <a:t>경사 </a:t>
            </a:r>
            <a:r>
              <a:rPr lang="ko-KR" altLang="en-US" sz="1200" dirty="0" err="1"/>
              <a:t>하강시</a:t>
            </a:r>
            <a:r>
              <a:rPr lang="en-US" altLang="ko-KR" sz="1200" dirty="0"/>
              <a:t> </a:t>
            </a:r>
            <a:r>
              <a:rPr lang="ko-KR" altLang="en-US" sz="1200" dirty="0"/>
              <a:t>다른 활성화 함수에 비해 속도가 매우 빠르다</a:t>
            </a:r>
            <a:endParaRPr lang="en-US" altLang="ko-KR" sz="1200" dirty="0"/>
          </a:p>
          <a:p>
            <a:r>
              <a:rPr lang="en-US" altLang="ko-KR" sz="1200" dirty="0"/>
              <a:t>   : </a:t>
            </a:r>
            <a:r>
              <a:rPr lang="en-US" altLang="ko-KR" sz="1200" dirty="0" err="1"/>
              <a:t>relut</a:t>
            </a:r>
            <a:r>
              <a:rPr lang="ko-KR" altLang="en-US" sz="1200" dirty="0"/>
              <a:t>는 </a:t>
            </a:r>
            <a:r>
              <a:rPr lang="ko-KR" altLang="en-US" sz="1200" dirty="0" err="1"/>
              <a:t>편미분</a:t>
            </a:r>
            <a:r>
              <a:rPr lang="en-US" altLang="ko-KR" sz="1200" dirty="0"/>
              <a:t>(</a:t>
            </a:r>
            <a:r>
              <a:rPr lang="ko-KR" altLang="en-US" sz="1200" dirty="0"/>
              <a:t>기울기</a:t>
            </a:r>
            <a:r>
              <a:rPr lang="en-US" altLang="ko-KR" sz="1200" dirty="0"/>
              <a:t>) </a:t>
            </a:r>
            <a:r>
              <a:rPr lang="ko-KR" altLang="en-US" sz="1200" dirty="0"/>
              <a:t>시 </a:t>
            </a:r>
            <a:r>
              <a:rPr lang="en-US" altLang="ko-KR" sz="1200" dirty="0"/>
              <a:t>1</a:t>
            </a:r>
            <a:r>
              <a:rPr lang="ko-KR" altLang="en-US" sz="1200" dirty="0"/>
              <a:t>로 일정하므로</a:t>
            </a:r>
            <a:r>
              <a:rPr lang="en-US" altLang="ko-KR" sz="1200" dirty="0"/>
              <a:t>, </a:t>
            </a:r>
            <a:r>
              <a:rPr lang="ko-KR" altLang="en-US" sz="1200" dirty="0"/>
              <a:t>가중치 업데이트 속도가 매우 빠르다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  <a:p>
            <a:r>
              <a:rPr lang="en-US" altLang="ko-KR" sz="1200" dirty="0"/>
              <a:t>2) </a:t>
            </a:r>
            <a:r>
              <a:rPr lang="en-US" altLang="ko-KR" sz="1200" dirty="0" err="1"/>
              <a:t>Relu</a:t>
            </a:r>
            <a:r>
              <a:rPr lang="ko-KR" altLang="en-US" sz="1200" dirty="0"/>
              <a:t>함수 한계점</a:t>
            </a:r>
            <a:endParaRPr lang="en-US" altLang="ko-KR" sz="1200" dirty="0"/>
          </a:p>
          <a:p>
            <a:pPr marL="171450" indent="-171450">
              <a:buFontTx/>
              <a:buChar char="-"/>
            </a:pPr>
            <a:r>
              <a:rPr lang="ko-KR" altLang="en-US" sz="1200" dirty="0"/>
              <a:t>음수 값이 들어올 때 </a:t>
            </a:r>
            <a:r>
              <a:rPr lang="en-US" altLang="ko-KR" sz="1200" dirty="0"/>
              <a:t>0</a:t>
            </a:r>
            <a:r>
              <a:rPr lang="ko-KR" altLang="en-US" sz="1200" dirty="0"/>
              <a:t>으로 반환하기 때문에 </a:t>
            </a:r>
            <a:r>
              <a:rPr lang="ko-KR" altLang="en-US" sz="1200" dirty="0" err="1"/>
              <a:t>입력값이</a:t>
            </a:r>
            <a:r>
              <a:rPr lang="ko-KR" altLang="en-US" sz="1200" dirty="0"/>
              <a:t> 음수인 경우 기울기도 모두 </a:t>
            </a:r>
            <a:r>
              <a:rPr lang="en-US" altLang="ko-KR" sz="1200" dirty="0"/>
              <a:t>0</a:t>
            </a:r>
            <a:r>
              <a:rPr lang="ko-KR" altLang="en-US" sz="1200" dirty="0"/>
              <a:t>으로 나오게 된다</a:t>
            </a:r>
            <a:r>
              <a:rPr lang="en-US" altLang="ko-KR" sz="1200" dirty="0"/>
              <a:t>. </a:t>
            </a:r>
          </a:p>
          <a:p>
            <a:pPr marL="171450" indent="-171450">
              <a:buFontTx/>
              <a:buChar char="-"/>
            </a:pPr>
            <a:r>
              <a:rPr lang="ko-KR" altLang="en-US" sz="1200" dirty="0"/>
              <a:t>기울기 소실문제 방지를 위해 사용하는 것이기 때문에 </a:t>
            </a:r>
            <a:r>
              <a:rPr lang="ko-KR" altLang="en-US" sz="1200" dirty="0" err="1"/>
              <a:t>은닉층</a:t>
            </a:r>
            <a:r>
              <a:rPr lang="en-US" altLang="ko-KR" sz="1200" dirty="0"/>
              <a:t>(hidden layer)</a:t>
            </a:r>
            <a:r>
              <a:rPr lang="ko-KR" altLang="en-US" sz="1200" dirty="0"/>
              <a:t>에서만 사용하는 것을 추천</a:t>
            </a:r>
            <a:endParaRPr lang="en-US" altLang="ko-KR" sz="1200" dirty="0"/>
          </a:p>
          <a:p>
            <a:pPr lvl="1"/>
            <a:endParaRPr lang="en-US" altLang="ko-KR" sz="1400" dirty="0">
              <a:solidFill>
                <a:srgbClr val="0070C0"/>
              </a:solidFill>
            </a:endParaRPr>
          </a:p>
          <a:p>
            <a:pPr lvl="1"/>
            <a:endParaRPr lang="en-US" altLang="ko-KR" sz="14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E53D3AA-0EE6-41DD-900E-12C600E8CC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0" y="3038475"/>
            <a:ext cx="4572000" cy="381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3130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DCE3B7F-1FB6-4B8F-83AC-926896C9174B}"/>
              </a:ext>
            </a:extLst>
          </p:cNvPr>
          <p:cNvSpPr/>
          <p:nvPr/>
        </p:nvSpPr>
        <p:spPr>
          <a:xfrm>
            <a:off x="-16778" y="0"/>
            <a:ext cx="12088536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6. Dropout : </a:t>
            </a:r>
            <a:r>
              <a:rPr lang="ko-KR" altLang="en-US" dirty="0" err="1">
                <a:solidFill>
                  <a:srgbClr val="0070C0"/>
                </a:solidFill>
              </a:rPr>
              <a:t>드롭아웃</a:t>
            </a:r>
            <a:endParaRPr lang="en-US" altLang="ko-KR" dirty="0">
              <a:solidFill>
                <a:srgbClr val="0070C0"/>
              </a:solidFill>
            </a:endParaRPr>
          </a:p>
          <a:p>
            <a:pPr marL="171450" indent="-171450">
              <a:buFontTx/>
              <a:buChar char="-"/>
            </a:pPr>
            <a:r>
              <a:rPr lang="en-US" altLang="ko-KR" sz="1200" dirty="0"/>
              <a:t>overfitting.. : 10</a:t>
            </a:r>
            <a:r>
              <a:rPr lang="ko-KR" altLang="en-US" sz="1200" dirty="0"/>
              <a:t>개의 분류로 된 레이블들이 균일하게 임의로 </a:t>
            </a:r>
            <a:r>
              <a:rPr lang="ko-KR" altLang="en-US" sz="1200" dirty="0" err="1"/>
              <a:t>부여되어있는</a:t>
            </a:r>
            <a:r>
              <a:rPr lang="ko-KR" altLang="en-US" sz="1200" dirty="0"/>
              <a:t> 경우</a:t>
            </a:r>
            <a:r>
              <a:rPr lang="en-US" altLang="ko-KR" sz="1200" dirty="0"/>
              <a:t>, </a:t>
            </a:r>
            <a:r>
              <a:rPr lang="ko-KR" altLang="en-US" sz="1200" dirty="0"/>
              <a:t>어떤 분류기도 </a:t>
            </a:r>
            <a:r>
              <a:rPr lang="en-US" altLang="ko-KR" sz="1200" dirty="0"/>
              <a:t>10% </a:t>
            </a:r>
            <a:r>
              <a:rPr lang="ko-KR" altLang="en-US" sz="1200" dirty="0"/>
              <a:t>이상의 정확도를 얻을 수 없으나</a:t>
            </a:r>
            <a:r>
              <a:rPr lang="en-US" altLang="ko-KR" sz="1200" dirty="0"/>
              <a:t>, neural network</a:t>
            </a:r>
            <a:r>
              <a:rPr lang="ko-KR" altLang="en-US" sz="1200" dirty="0"/>
              <a:t>는 학습 </a:t>
            </a:r>
            <a:r>
              <a:rPr lang="en-US" altLang="ko-KR" sz="1200" dirty="0"/>
              <a:t>label</a:t>
            </a:r>
            <a:r>
              <a:rPr lang="ko-KR" altLang="en-US" sz="1200" dirty="0"/>
              <a:t>들에 의해 완벽하게 맞춰질 수 있다</a:t>
            </a:r>
            <a:endParaRPr lang="en-US" altLang="ko-KR" sz="1200" dirty="0"/>
          </a:p>
          <a:p>
            <a:endParaRPr lang="en-US" altLang="ko-KR" sz="1200" dirty="0"/>
          </a:p>
          <a:p>
            <a:pPr marL="171450" indent="-171450">
              <a:buFontTx/>
              <a:buChar char="-"/>
            </a:pPr>
            <a:r>
              <a:rPr lang="ko-KR" altLang="en-US" sz="1200" dirty="0"/>
              <a:t>이름유래 </a:t>
            </a:r>
            <a:r>
              <a:rPr lang="en-US" altLang="ko-KR" sz="1200" dirty="0"/>
              <a:t>: </a:t>
            </a:r>
            <a:r>
              <a:rPr lang="ko-KR" altLang="en-US" sz="1200" dirty="0"/>
              <a:t>마지막 결과 계산하기 위해서 사용되는 연산의 몇몇 뉴런들을 </a:t>
            </a:r>
            <a:r>
              <a:rPr lang="en-US" altLang="ko-KR" sz="1200" dirty="0"/>
              <a:t>drop out </a:t>
            </a:r>
            <a:r>
              <a:rPr lang="ko-KR" altLang="en-US" sz="1200" dirty="0"/>
              <a:t>시킨다는 개념에서 왔다</a:t>
            </a:r>
            <a:r>
              <a:rPr lang="en-US" altLang="ko-KR" sz="1200" dirty="0"/>
              <a:t>. </a:t>
            </a:r>
            <a:r>
              <a:rPr lang="ko-KR" altLang="en-US" sz="1200" dirty="0"/>
              <a:t>학습 과정에서 중간의 활성화</a:t>
            </a:r>
            <a:r>
              <a:rPr lang="en-US" altLang="ko-KR" sz="1200" dirty="0"/>
              <a:t>(activation)</a:t>
            </a:r>
            <a:r>
              <a:rPr lang="ko-KR" altLang="en-US" sz="1200" dirty="0"/>
              <a:t>들을 확률변수로 바꿈</a:t>
            </a:r>
            <a:endParaRPr lang="en-US" altLang="ko-KR" sz="1200" dirty="0"/>
          </a:p>
          <a:p>
            <a:pPr marL="171450" indent="-171450">
              <a:buFontTx/>
              <a:buChar char="-"/>
            </a:pPr>
            <a:endParaRPr lang="en-US" altLang="ko-KR" sz="1200" dirty="0"/>
          </a:p>
          <a:p>
            <a:pPr marL="171450" indent="-171450">
              <a:buFontTx/>
              <a:buChar char="-"/>
            </a:pPr>
            <a:r>
              <a:rPr lang="en-US" altLang="ko-KR" sz="1200" dirty="0"/>
              <a:t>Hidden layer</a:t>
            </a:r>
            <a:r>
              <a:rPr lang="ko-KR" altLang="en-US" sz="1200" dirty="0"/>
              <a:t>에 </a:t>
            </a:r>
            <a:r>
              <a:rPr lang="en-US" altLang="ko-KR" sz="1200" dirty="0" err="1"/>
              <a:t>dropou</a:t>
            </a:r>
            <a:r>
              <a:rPr lang="ko-KR" altLang="en-US" sz="1200" dirty="0"/>
              <a:t>을 확률 </a:t>
            </a:r>
            <a:r>
              <a:rPr lang="en-US" altLang="ko-KR" sz="1200" dirty="0"/>
              <a:t>p</a:t>
            </a:r>
            <a:r>
              <a:rPr lang="ko-KR" altLang="en-US" sz="1200" dirty="0"/>
              <a:t>로 적용하는 경우</a:t>
            </a:r>
            <a:r>
              <a:rPr lang="en-US" altLang="ko-KR" sz="1200" dirty="0"/>
              <a:t>, </a:t>
            </a:r>
            <a:r>
              <a:rPr lang="ko-KR" altLang="en-US" sz="1200" dirty="0" err="1"/>
              <a:t>은닉유닛들을</a:t>
            </a:r>
            <a:r>
              <a:rPr lang="ko-KR" altLang="en-US" sz="1200" dirty="0"/>
              <a:t> </a:t>
            </a:r>
            <a:r>
              <a:rPr lang="en-US" altLang="ko-KR" sz="1200" dirty="0"/>
              <a:t>p </a:t>
            </a:r>
            <a:r>
              <a:rPr lang="ko-KR" altLang="en-US" sz="1200" dirty="0"/>
              <a:t>확률로 제거한다</a:t>
            </a:r>
            <a:r>
              <a:rPr lang="en-US" altLang="ko-KR" sz="1200" dirty="0"/>
              <a:t>(h2, h5 dropout </a:t>
            </a:r>
            <a:r>
              <a:rPr lang="ko-KR" altLang="en-US" sz="1200" dirty="0"/>
              <a:t>됨</a:t>
            </a:r>
            <a:r>
              <a:rPr lang="en-US" altLang="ko-KR" sz="1200" dirty="0"/>
              <a:t>). </a:t>
            </a:r>
            <a:r>
              <a:rPr lang="ko-KR" altLang="en-US" sz="1200" dirty="0"/>
              <a:t>이때</a:t>
            </a:r>
            <a:r>
              <a:rPr lang="en-US" altLang="ko-KR" sz="1200" dirty="0"/>
              <a:t>, h2,h5</a:t>
            </a:r>
            <a:r>
              <a:rPr lang="ko-KR" altLang="en-US" sz="1200" dirty="0"/>
              <a:t>를 사용하지 않고</a:t>
            </a:r>
            <a:r>
              <a:rPr lang="en-US" altLang="ko-KR" sz="1200" dirty="0"/>
              <a:t>, backpropagation(</a:t>
            </a:r>
            <a:r>
              <a:rPr lang="ko-KR" altLang="en-US" sz="1200" dirty="0" err="1"/>
              <a:t>역전파</a:t>
            </a:r>
            <a:r>
              <a:rPr lang="en-US" altLang="ko-KR" sz="1200" dirty="0"/>
              <a:t>) </a:t>
            </a:r>
            <a:r>
              <a:rPr lang="ko-KR" altLang="en-US" sz="1200" dirty="0"/>
              <a:t>수행할 때 </a:t>
            </a:r>
            <a:r>
              <a:rPr lang="en-US" altLang="ko-KR" sz="1200" dirty="0" err="1"/>
              <a:t>gradien</a:t>
            </a:r>
            <a:r>
              <a:rPr lang="ko-KR" altLang="en-US" sz="1200" dirty="0"/>
              <a:t>들도 적용되지 않는다</a:t>
            </a:r>
            <a:r>
              <a:rPr lang="en-US" altLang="ko-KR" sz="1200" dirty="0"/>
              <a:t>(</a:t>
            </a:r>
            <a:r>
              <a:rPr lang="ko-KR" altLang="en-US" sz="1200" dirty="0"/>
              <a:t>누구에게</a:t>
            </a:r>
            <a:r>
              <a:rPr lang="en-US" altLang="ko-KR" sz="1200" dirty="0"/>
              <a:t>? H2, h5</a:t>
            </a:r>
            <a:r>
              <a:rPr lang="ko-KR" altLang="en-US" sz="1200" dirty="0"/>
              <a:t>에게</a:t>
            </a:r>
            <a:r>
              <a:rPr lang="en-US" altLang="ko-KR" sz="1200" dirty="0"/>
              <a:t>) </a:t>
            </a:r>
            <a:r>
              <a:rPr lang="ko-KR" altLang="en-US" sz="1200" dirty="0"/>
              <a:t>출력층을 </a:t>
            </a:r>
            <a:r>
              <a:rPr lang="ko-KR" altLang="en-US" sz="1200" dirty="0" err="1"/>
              <a:t>계산할때</a:t>
            </a:r>
            <a:r>
              <a:rPr lang="en-US" altLang="ko-KR" sz="1200" dirty="0"/>
              <a:t>, h1 ~ h5 </a:t>
            </a:r>
            <a:r>
              <a:rPr lang="ko-KR" altLang="en-US" sz="1200" dirty="0"/>
              <a:t>중 어느 하나에 의존하지 않는다</a:t>
            </a:r>
            <a:r>
              <a:rPr lang="en-US" altLang="ko-KR" sz="1200" dirty="0"/>
              <a:t>. </a:t>
            </a:r>
            <a:r>
              <a:rPr lang="ko-KR" altLang="en-US" sz="1200" dirty="0"/>
              <a:t>이것이 </a:t>
            </a:r>
            <a:r>
              <a:rPr lang="en-US" altLang="ko-KR" sz="1200" dirty="0"/>
              <a:t>overfitting </a:t>
            </a:r>
            <a:r>
              <a:rPr lang="ko-KR" altLang="en-US" sz="1200" dirty="0"/>
              <a:t>문제를 해결하는 정규화 목적을 위해서 필요한 것임</a:t>
            </a:r>
            <a:r>
              <a:rPr lang="en-US" altLang="ko-KR" sz="1200" dirty="0"/>
              <a:t>. Test </a:t>
            </a:r>
            <a:r>
              <a:rPr lang="ko-KR" altLang="en-US" sz="1200" dirty="0"/>
              <a:t>시에는 </a:t>
            </a:r>
            <a:r>
              <a:rPr lang="en-US" altLang="ko-KR" sz="1200" dirty="0"/>
              <a:t>dropout</a:t>
            </a:r>
            <a:r>
              <a:rPr lang="ko-KR" altLang="en-US" sz="1200" dirty="0"/>
              <a:t>을 적용하지 않는 것이 일반적임</a:t>
            </a:r>
            <a:r>
              <a:rPr lang="en-US" altLang="ko-KR" sz="1200" dirty="0"/>
              <a:t>.</a:t>
            </a:r>
          </a:p>
          <a:p>
            <a:pPr marL="171450" indent="-171450">
              <a:buFontTx/>
              <a:buChar char="-"/>
            </a:pPr>
            <a:endParaRPr lang="en-US" altLang="ko-KR" sz="1200" dirty="0"/>
          </a:p>
          <a:p>
            <a:pPr marL="171450" indent="-171450">
              <a:buFontTx/>
              <a:buChar char="-"/>
            </a:pPr>
            <a:r>
              <a:rPr lang="en-US" altLang="ko-KR" sz="1200" dirty="0"/>
              <a:t>(</a:t>
            </a:r>
            <a:r>
              <a:rPr lang="ko-KR" altLang="en-US" sz="1200" dirty="0"/>
              <a:t>보충설명</a:t>
            </a:r>
            <a:r>
              <a:rPr lang="en-US" altLang="ko-KR" sz="1200" dirty="0"/>
              <a:t>) Dropout </a:t>
            </a:r>
            <a:r>
              <a:rPr lang="ko-KR" altLang="en-US" sz="1200" dirty="0"/>
              <a:t>이란 </a:t>
            </a:r>
            <a:r>
              <a:rPr lang="en-US" altLang="ko-KR" sz="1200" dirty="0"/>
              <a:t>: …. A simple way to prevent neural networks from overfitting</a:t>
            </a:r>
          </a:p>
          <a:p>
            <a:pPr marL="171450" indent="-171450">
              <a:buFontTx/>
              <a:buChar char="-"/>
            </a:pPr>
            <a:r>
              <a:rPr lang="en-US" altLang="ko-KR" sz="1200" dirty="0"/>
              <a:t>Dropout</a:t>
            </a:r>
            <a:r>
              <a:rPr lang="ko-KR" altLang="en-US" sz="1200" dirty="0"/>
              <a:t>이란 </a:t>
            </a:r>
            <a:r>
              <a:rPr lang="en-US" altLang="ko-KR" sz="1200" dirty="0" err="1"/>
              <a:t>batchnormalization</a:t>
            </a:r>
            <a:r>
              <a:rPr lang="ko-KR" altLang="en-US" sz="1200" dirty="0"/>
              <a:t>에 의해서 대체되었는데</a:t>
            </a:r>
            <a:r>
              <a:rPr lang="en-US" altLang="ko-KR" sz="1200" dirty="0"/>
              <a:t>, </a:t>
            </a:r>
            <a:r>
              <a:rPr lang="ko-KR" altLang="en-US" sz="1200" dirty="0"/>
              <a:t>실험적으로 </a:t>
            </a:r>
            <a:r>
              <a:rPr lang="en-US" altLang="ko-KR" sz="1200" dirty="0"/>
              <a:t>batch normalization</a:t>
            </a:r>
            <a:r>
              <a:rPr lang="ko-KR" altLang="en-US" sz="1200" dirty="0"/>
              <a:t>을 가지는 </a:t>
            </a:r>
            <a:r>
              <a:rPr lang="en-US" altLang="ko-KR" sz="1200" dirty="0"/>
              <a:t>network </a:t>
            </a:r>
            <a:r>
              <a:rPr lang="ko-KR" altLang="en-US" sz="1200" dirty="0"/>
              <a:t>가 </a:t>
            </a:r>
            <a:r>
              <a:rPr lang="en-US" altLang="ko-KR" sz="1200" dirty="0" err="1"/>
              <a:t>dropou</a:t>
            </a:r>
            <a:r>
              <a:rPr lang="ko-KR" altLang="en-US" sz="1200" dirty="0"/>
              <a:t>을 가진 </a:t>
            </a:r>
            <a:r>
              <a:rPr lang="en-US" altLang="ko-KR" sz="1200" dirty="0"/>
              <a:t>network</a:t>
            </a:r>
            <a:r>
              <a:rPr lang="ko-KR" altLang="en-US" sz="1200" dirty="0"/>
              <a:t>에 비해 더 나은 </a:t>
            </a:r>
            <a:r>
              <a:rPr lang="en-US" altLang="ko-KR" sz="1200" dirty="0"/>
              <a:t>accuracy</a:t>
            </a:r>
            <a:r>
              <a:rPr lang="ko-KR" altLang="en-US" sz="1200" dirty="0"/>
              <a:t>를 가짐</a:t>
            </a:r>
            <a:endParaRPr lang="en-US" altLang="ko-KR" sz="1200" dirty="0"/>
          </a:p>
          <a:p>
            <a:pPr marL="171450" indent="-171450">
              <a:buFontTx/>
              <a:buChar char="-"/>
            </a:pPr>
            <a:r>
              <a:rPr lang="en-US" altLang="ko-KR" sz="1200" dirty="0"/>
              <a:t>Dropout</a:t>
            </a:r>
            <a:r>
              <a:rPr lang="ko-KR" altLang="en-US" sz="1200" dirty="0"/>
              <a:t>을 </a:t>
            </a:r>
            <a:r>
              <a:rPr lang="en-US" altLang="ko-KR" sz="1200" dirty="0"/>
              <a:t>convolutional layers</a:t>
            </a:r>
            <a:r>
              <a:rPr lang="ko-KR" altLang="en-US" sz="1200" dirty="0"/>
              <a:t>들 사이에 </a:t>
            </a:r>
            <a:r>
              <a:rPr lang="ko-KR" altLang="en-US" sz="1200" dirty="0" err="1"/>
              <a:t>투입시킨다</a:t>
            </a:r>
            <a:r>
              <a:rPr lang="en-US" altLang="ko-KR" sz="1200" dirty="0"/>
              <a:t>.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3E92DC9-AD7F-4B07-B894-91315C8ECB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8900" y="4305300"/>
            <a:ext cx="5753100" cy="255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1981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357F346-21F9-4407-BF2D-9254C872697B}"/>
              </a:ext>
            </a:extLst>
          </p:cNvPr>
          <p:cNvSpPr/>
          <p:nvPr/>
        </p:nvSpPr>
        <p:spPr>
          <a:xfrm>
            <a:off x="-16778" y="0"/>
            <a:ext cx="12088536" cy="55399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/>
              <a:t>7. </a:t>
            </a:r>
            <a:r>
              <a:rPr lang="ko-KR" altLang="en-US" b="1" dirty="0"/>
              <a:t>논문 </a:t>
            </a:r>
            <a:r>
              <a:rPr lang="en-US" altLang="ko-KR" b="1" dirty="0"/>
              <a:t>Wide Residual networks </a:t>
            </a:r>
            <a:r>
              <a:rPr lang="ko-KR" altLang="en-US" b="1" dirty="0"/>
              <a:t>에서는</a:t>
            </a:r>
            <a:r>
              <a:rPr lang="en-US" altLang="ko-KR" b="1" dirty="0"/>
              <a:t>…</a:t>
            </a:r>
          </a:p>
          <a:p>
            <a:r>
              <a:rPr lang="en-US" altLang="ko-KR" dirty="0"/>
              <a:t>&lt;</a:t>
            </a:r>
            <a:r>
              <a:rPr lang="ko-KR" altLang="en-US" dirty="0"/>
              <a:t>논문해석</a:t>
            </a:r>
            <a:r>
              <a:rPr lang="en-US" altLang="ko-KR" dirty="0"/>
              <a:t>&gt;</a:t>
            </a:r>
          </a:p>
          <a:p>
            <a:pPr marL="171450" indent="-171450">
              <a:buFontTx/>
              <a:buChar char="-"/>
            </a:pPr>
            <a:r>
              <a:rPr lang="en-US" altLang="ko-KR" sz="1200" dirty="0"/>
              <a:t>network</a:t>
            </a:r>
            <a:r>
              <a:rPr lang="ko-KR" altLang="en-US" sz="1200" dirty="0"/>
              <a:t>의 </a:t>
            </a:r>
            <a:r>
              <a:rPr lang="en-US" altLang="ko-KR" sz="1200" dirty="0"/>
              <a:t>depth</a:t>
            </a:r>
            <a:r>
              <a:rPr lang="ko-KR" altLang="en-US" sz="1200" dirty="0"/>
              <a:t>를 증가시키는 것과 비교했을 때</a:t>
            </a:r>
            <a:r>
              <a:rPr lang="en-US" altLang="ko-KR" sz="1200" dirty="0"/>
              <a:t>, </a:t>
            </a:r>
            <a:r>
              <a:rPr lang="en-US" altLang="ko-KR" sz="1200" dirty="0" err="1">
                <a:solidFill>
                  <a:schemeClr val="accent1"/>
                </a:solidFill>
              </a:rPr>
              <a:t>resnet</a:t>
            </a:r>
            <a:r>
              <a:rPr lang="en-US" altLang="ko-KR" sz="1200" dirty="0">
                <a:solidFill>
                  <a:schemeClr val="accent1"/>
                </a:solidFill>
              </a:rPr>
              <a:t> block</a:t>
            </a:r>
            <a:r>
              <a:rPr lang="ko-KR" altLang="en-US" sz="1200" dirty="0">
                <a:solidFill>
                  <a:schemeClr val="accent1"/>
                </a:solidFill>
              </a:rPr>
              <a:t>의 </a:t>
            </a:r>
            <a:r>
              <a:rPr lang="en-US" altLang="ko-KR" sz="1200" dirty="0">
                <a:solidFill>
                  <a:schemeClr val="accent1"/>
                </a:solidFill>
              </a:rPr>
              <a:t>widening</a:t>
            </a:r>
            <a:r>
              <a:rPr lang="ko-KR" altLang="en-US" sz="1200" dirty="0">
                <a:solidFill>
                  <a:schemeClr val="accent1"/>
                </a:solidFill>
              </a:rPr>
              <a:t>이 적절하게 이루어진다면 성능을 향상하는 더욱 효과적인 방법을 제공하는 것임</a:t>
            </a:r>
            <a:endParaRPr lang="en-US" altLang="ko-KR" sz="1200" dirty="0">
              <a:solidFill>
                <a:schemeClr val="accent1"/>
              </a:solidFill>
            </a:endParaRPr>
          </a:p>
          <a:p>
            <a:pPr marL="171450" indent="-171450">
              <a:buFontTx/>
              <a:buChar char="-"/>
            </a:pPr>
            <a:r>
              <a:rPr lang="en-US" altLang="ko-KR" sz="1200" dirty="0"/>
              <a:t>Wide residual networks : </a:t>
            </a:r>
            <a:r>
              <a:rPr lang="ko-KR" altLang="en-US" sz="1200" dirty="0"/>
              <a:t>기존에 비해 더 적은 </a:t>
            </a:r>
            <a:r>
              <a:rPr lang="en-US" altLang="ko-KR" sz="1200" dirty="0"/>
              <a:t>layer</a:t>
            </a:r>
            <a:r>
              <a:rPr lang="ko-KR" altLang="en-US" sz="1200" dirty="0"/>
              <a:t>를 가지며</a:t>
            </a:r>
            <a:r>
              <a:rPr lang="en-US" altLang="ko-KR" sz="1200" dirty="0"/>
              <a:t>, 2</a:t>
            </a:r>
            <a:r>
              <a:rPr lang="ko-KR" altLang="en-US" sz="1200" dirty="0"/>
              <a:t>배 더 빠른 </a:t>
            </a:r>
            <a:r>
              <a:rPr lang="en-US" altLang="ko-KR" sz="1200" dirty="0"/>
              <a:t>wider deep residual network</a:t>
            </a:r>
            <a:r>
              <a:rPr lang="ko-KR" altLang="en-US" sz="1200" dirty="0"/>
              <a:t>를 제시함</a:t>
            </a:r>
            <a:endParaRPr lang="en-US" altLang="ko-KR" sz="1200" dirty="0"/>
          </a:p>
          <a:p>
            <a:r>
              <a:rPr lang="ko-KR" altLang="en-US" sz="1200" dirty="0"/>
              <a:t>예</a:t>
            </a:r>
            <a:r>
              <a:rPr lang="en-US" altLang="ko-KR" sz="1200" dirty="0"/>
              <a:t>) wide 16 layer deep network</a:t>
            </a:r>
            <a:r>
              <a:rPr lang="ko-KR" altLang="en-US" sz="1200" dirty="0"/>
              <a:t>는 </a:t>
            </a:r>
            <a:r>
              <a:rPr lang="en-US" altLang="ko-KR" sz="1200" dirty="0"/>
              <a:t>1000-layer thin deep network</a:t>
            </a:r>
            <a:r>
              <a:rPr lang="ko-KR" altLang="en-US" sz="1200" dirty="0"/>
              <a:t>와 유사한 </a:t>
            </a:r>
            <a:r>
              <a:rPr lang="en-US" altLang="ko-KR" sz="1200" dirty="0"/>
              <a:t>accuracy</a:t>
            </a:r>
            <a:r>
              <a:rPr lang="ko-KR" altLang="en-US" sz="1200" dirty="0"/>
              <a:t>를 가짐</a:t>
            </a:r>
            <a:r>
              <a:rPr lang="en-US" altLang="ko-KR" sz="1200" dirty="0"/>
              <a:t>, </a:t>
            </a:r>
            <a:r>
              <a:rPr lang="ko-KR" altLang="en-US" sz="1200" dirty="0"/>
              <a:t>더 빠르게 학습되면서 비슷한 수의 </a:t>
            </a:r>
            <a:r>
              <a:rPr lang="en-US" altLang="ko-KR" sz="1200" dirty="0"/>
              <a:t>params</a:t>
            </a:r>
            <a:r>
              <a:rPr lang="ko-KR" altLang="en-US" sz="1200" dirty="0"/>
              <a:t>를 가짐</a:t>
            </a:r>
            <a:r>
              <a:rPr lang="en-US" altLang="ko-KR" sz="1200" dirty="0"/>
              <a:t>.</a:t>
            </a:r>
          </a:p>
          <a:p>
            <a:pPr marL="171450" indent="-171450">
              <a:buFontTx/>
              <a:buChar char="-"/>
            </a:pPr>
            <a:r>
              <a:rPr lang="en-US" altLang="ko-KR" sz="1200" dirty="0"/>
              <a:t>Deep residual network</a:t>
            </a:r>
            <a:r>
              <a:rPr lang="ko-KR" altLang="en-US" sz="1200" dirty="0"/>
              <a:t>의 주요한 힘이 </a:t>
            </a:r>
            <a:r>
              <a:rPr lang="en-US" altLang="ko-KR" sz="1200" dirty="0"/>
              <a:t>residual</a:t>
            </a:r>
            <a:r>
              <a:rPr lang="ko-KR" altLang="en-US" sz="1200" dirty="0"/>
              <a:t> </a:t>
            </a:r>
            <a:r>
              <a:rPr lang="en-US" altLang="ko-KR" sz="1200" dirty="0"/>
              <a:t>block</a:t>
            </a:r>
            <a:r>
              <a:rPr lang="ko-KR" altLang="en-US" sz="1200" dirty="0"/>
              <a:t>에 있으며</a:t>
            </a:r>
            <a:r>
              <a:rPr lang="en-US" altLang="ko-KR" sz="1200" dirty="0"/>
              <a:t>, depth</a:t>
            </a:r>
            <a:r>
              <a:rPr lang="ko-KR" altLang="en-US" sz="1200" dirty="0"/>
              <a:t>의 효과는 추가적임</a:t>
            </a:r>
            <a:r>
              <a:rPr lang="en-US" altLang="ko-KR" sz="1200" dirty="0"/>
              <a:t>!! </a:t>
            </a:r>
          </a:p>
          <a:p>
            <a:pPr marL="171450" indent="-171450">
              <a:buFontTx/>
              <a:buChar char="-"/>
            </a:pPr>
            <a:endParaRPr lang="en-US" altLang="ko-KR" sz="1200" dirty="0"/>
          </a:p>
          <a:p>
            <a:r>
              <a:rPr lang="en-US" altLang="ko-KR" b="1" dirty="0"/>
              <a:t>&lt;Wide residual networks&gt;</a:t>
            </a:r>
          </a:p>
          <a:p>
            <a:pPr marL="228600" indent="-228600">
              <a:buAutoNum type="arabicPeriod"/>
            </a:pPr>
            <a:r>
              <a:rPr lang="en-US" altLang="ko-KR" sz="1200" dirty="0">
                <a:solidFill>
                  <a:schemeClr val="accent1"/>
                </a:solidFill>
              </a:rPr>
              <a:t>Identity mapping</a:t>
            </a:r>
            <a:r>
              <a:rPr lang="ko-KR" altLang="en-US" sz="1200" dirty="0">
                <a:solidFill>
                  <a:schemeClr val="accent1"/>
                </a:solidFill>
              </a:rPr>
              <a:t>을 가지는 </a:t>
            </a:r>
            <a:r>
              <a:rPr lang="en-US" altLang="ko-KR" sz="1200" dirty="0">
                <a:solidFill>
                  <a:schemeClr val="accent1"/>
                </a:solidFill>
              </a:rPr>
              <a:t>residual block  :</a:t>
            </a:r>
          </a:p>
          <a:p>
            <a:pPr marL="171450" indent="-171450">
              <a:buFontTx/>
              <a:buChar char="-"/>
            </a:pPr>
            <a:r>
              <a:rPr lang="en-US" altLang="ko-KR" sz="1200" dirty="0"/>
              <a:t>L </a:t>
            </a:r>
            <a:r>
              <a:rPr lang="ko-KR" altLang="en-US" sz="1200" dirty="0"/>
              <a:t>번째 </a:t>
            </a:r>
            <a:r>
              <a:rPr lang="en-US" altLang="ko-KR" sz="1200" dirty="0"/>
              <a:t>unit</a:t>
            </a:r>
            <a:r>
              <a:rPr lang="ko-KR" altLang="en-US" sz="1200" dirty="0"/>
              <a:t>의 </a:t>
            </a:r>
            <a:r>
              <a:rPr lang="en-US" altLang="ko-KR" sz="1200" dirty="0"/>
              <a:t>input</a:t>
            </a:r>
            <a:r>
              <a:rPr lang="ko-KR" altLang="en-US" sz="1200" dirty="0"/>
              <a:t>과 </a:t>
            </a:r>
            <a:r>
              <a:rPr lang="en-US" altLang="ko-KR" sz="1200" dirty="0"/>
              <a:t>output</a:t>
            </a:r>
            <a:r>
              <a:rPr lang="ko-KR" altLang="en-US" sz="1200" dirty="0"/>
              <a:t>을 뜻하며</a:t>
            </a:r>
            <a:r>
              <a:rPr lang="en-US" altLang="ko-KR" sz="1200" dirty="0"/>
              <a:t>, F</a:t>
            </a:r>
            <a:r>
              <a:rPr lang="ko-KR" altLang="en-US" sz="1200" dirty="0"/>
              <a:t>는 </a:t>
            </a:r>
            <a:r>
              <a:rPr lang="en-US" altLang="ko-KR" sz="1200" dirty="0"/>
              <a:t>residual function</a:t>
            </a:r>
            <a:r>
              <a:rPr lang="ko-KR" altLang="en-US" sz="1200" dirty="0"/>
              <a:t>이고 </a:t>
            </a:r>
            <a:r>
              <a:rPr lang="en-US" altLang="ko-KR" sz="1200" dirty="0"/>
              <a:t>W</a:t>
            </a:r>
            <a:r>
              <a:rPr lang="ko-KR" altLang="en-US" sz="1200" dirty="0"/>
              <a:t>는 </a:t>
            </a:r>
            <a:r>
              <a:rPr lang="en-US" altLang="ko-KR" sz="1200" dirty="0"/>
              <a:t>block</a:t>
            </a:r>
            <a:r>
              <a:rPr lang="ko-KR" altLang="en-US" sz="1200" dirty="0"/>
              <a:t>의 </a:t>
            </a:r>
            <a:r>
              <a:rPr lang="en-US" altLang="ko-KR" sz="1200" dirty="0"/>
              <a:t>params</a:t>
            </a:r>
            <a:r>
              <a:rPr lang="ko-KR" altLang="en-US" sz="1200" dirty="0"/>
              <a:t>를 뜻한다</a:t>
            </a:r>
            <a:r>
              <a:rPr lang="en-US" altLang="ko-KR" sz="1200" dirty="0"/>
              <a:t>.</a:t>
            </a:r>
          </a:p>
          <a:p>
            <a:pPr marL="171450" indent="-171450">
              <a:buFontTx/>
              <a:buChar char="-"/>
            </a:pPr>
            <a:r>
              <a:rPr lang="en-US" altLang="ko-KR" sz="1200" dirty="0"/>
              <a:t>Residual network</a:t>
            </a:r>
            <a:r>
              <a:rPr lang="ko-KR" altLang="en-US" sz="1200" dirty="0"/>
              <a:t>는 연속적으로 쌓여진 </a:t>
            </a:r>
            <a:r>
              <a:rPr lang="en-US" altLang="ko-KR" sz="1200" dirty="0"/>
              <a:t>residual block</a:t>
            </a:r>
            <a:r>
              <a:rPr lang="ko-KR" altLang="en-US" sz="1200" dirty="0"/>
              <a:t>으로 구성된다</a:t>
            </a:r>
            <a:r>
              <a:rPr lang="en-US" altLang="ko-KR" sz="1200" dirty="0"/>
              <a:t>.</a:t>
            </a:r>
            <a:r>
              <a:rPr lang="ko-KR" altLang="en-US" sz="1200" dirty="0"/>
              <a:t> </a:t>
            </a:r>
            <a:endParaRPr lang="en-US" altLang="ko-KR" sz="1200" dirty="0"/>
          </a:p>
          <a:p>
            <a:r>
              <a:rPr lang="en-US" altLang="ko-KR" sz="1200" dirty="0">
                <a:solidFill>
                  <a:schemeClr val="accent1"/>
                </a:solidFill>
              </a:rPr>
              <a:t>2. residual network</a:t>
            </a:r>
            <a:r>
              <a:rPr lang="ko-KR" altLang="en-US" sz="1200" dirty="0">
                <a:solidFill>
                  <a:schemeClr val="accent1"/>
                </a:solidFill>
              </a:rPr>
              <a:t>는 </a:t>
            </a:r>
            <a:r>
              <a:rPr lang="en-US" altLang="ko-KR" sz="1200" dirty="0">
                <a:solidFill>
                  <a:schemeClr val="accent1"/>
                </a:solidFill>
              </a:rPr>
              <a:t>2</a:t>
            </a:r>
            <a:r>
              <a:rPr lang="ko-KR" altLang="en-US" sz="1200" dirty="0">
                <a:solidFill>
                  <a:schemeClr val="accent1"/>
                </a:solidFill>
              </a:rPr>
              <a:t>가지 형태의 </a:t>
            </a:r>
            <a:r>
              <a:rPr lang="en-US" altLang="ko-KR" sz="1200" dirty="0">
                <a:solidFill>
                  <a:schemeClr val="accent1"/>
                </a:solidFill>
              </a:rPr>
              <a:t>block</a:t>
            </a:r>
            <a:r>
              <a:rPr lang="ko-KR" altLang="en-US" sz="1200" dirty="0">
                <a:solidFill>
                  <a:schemeClr val="accent1"/>
                </a:solidFill>
              </a:rPr>
              <a:t>으로 구성된다</a:t>
            </a:r>
            <a:r>
              <a:rPr lang="en-US" altLang="ko-KR" sz="1200" dirty="0">
                <a:solidFill>
                  <a:schemeClr val="accent1"/>
                </a:solidFill>
              </a:rPr>
              <a:t>.</a:t>
            </a:r>
          </a:p>
          <a:p>
            <a:pPr marL="171450" indent="-171450">
              <a:buFontTx/>
              <a:buChar char="-"/>
            </a:pPr>
            <a:r>
              <a:rPr lang="en-US" altLang="ko-KR" sz="1200" dirty="0"/>
              <a:t>Basic : </a:t>
            </a:r>
            <a:r>
              <a:rPr lang="ko-KR" altLang="en-US" sz="1200" dirty="0"/>
              <a:t>연속된 </a:t>
            </a:r>
            <a:r>
              <a:rPr lang="en-US" altLang="ko-KR" sz="1200" dirty="0"/>
              <a:t>3x3 convolution</a:t>
            </a:r>
            <a:r>
              <a:rPr lang="ko-KR" altLang="en-US" sz="1200" dirty="0"/>
              <a:t>으로 구성되며</a:t>
            </a:r>
            <a:r>
              <a:rPr lang="en-US" altLang="ko-KR" sz="1200" dirty="0"/>
              <a:t>, BN</a:t>
            </a:r>
            <a:r>
              <a:rPr lang="ko-KR" altLang="en-US" sz="1200" dirty="0"/>
              <a:t>과 </a:t>
            </a:r>
            <a:r>
              <a:rPr lang="en-US" altLang="ko-KR" sz="1200" dirty="0"/>
              <a:t>RELU</a:t>
            </a:r>
            <a:r>
              <a:rPr lang="ko-KR" altLang="en-US" sz="1200" dirty="0"/>
              <a:t>가 앞선 </a:t>
            </a:r>
            <a:r>
              <a:rPr lang="en-US" altLang="ko-KR" sz="1200" dirty="0"/>
              <a:t>convolution</a:t>
            </a:r>
            <a:r>
              <a:rPr lang="ko-KR" altLang="en-US" sz="1200" dirty="0"/>
              <a:t>에 적용되는 구조</a:t>
            </a:r>
            <a:endParaRPr lang="en-US" altLang="ko-KR" sz="1200" dirty="0"/>
          </a:p>
          <a:p>
            <a:pPr marL="171450" indent="-171450">
              <a:buFontTx/>
              <a:buChar char="-"/>
            </a:pPr>
            <a:r>
              <a:rPr lang="en-US" altLang="ko-KR" sz="1200" dirty="0"/>
              <a:t>Bottleneck : </a:t>
            </a:r>
            <a:r>
              <a:rPr lang="ko-KR" altLang="en-US" sz="1200" dirty="0"/>
              <a:t>하나의 </a:t>
            </a:r>
            <a:r>
              <a:rPr lang="en-US" altLang="ko-KR" sz="1200" dirty="0"/>
              <a:t>3x3 convolution</a:t>
            </a:r>
            <a:r>
              <a:rPr lang="ko-KR" altLang="en-US" sz="1200" dirty="0"/>
              <a:t>은 차원을 감소하고 증가시키는 </a:t>
            </a:r>
            <a:r>
              <a:rPr lang="en-US" altLang="ko-KR" sz="1200" dirty="0"/>
              <a:t>1x1 convolution layer</a:t>
            </a:r>
            <a:r>
              <a:rPr lang="ko-KR" altLang="en-US" sz="1200" dirty="0"/>
              <a:t>에 둘러 쌓여 있는 구조 </a:t>
            </a:r>
            <a:endParaRPr lang="en-US" altLang="ko-KR" sz="1200" dirty="0"/>
          </a:p>
          <a:p>
            <a:r>
              <a:rPr lang="ko-KR" altLang="en-US" sz="1200" dirty="0"/>
              <a:t>즉 </a:t>
            </a:r>
            <a:r>
              <a:rPr lang="en-US" altLang="ko-KR" sz="1200" dirty="0"/>
              <a:t>BN – RELU – convolution</a:t>
            </a:r>
            <a:r>
              <a:rPr lang="ko-KR" altLang="en-US" sz="1200" dirty="0"/>
              <a:t>으로 진행된다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  <a:p>
            <a:r>
              <a:rPr lang="en-US" altLang="ko-KR" sz="1200" dirty="0">
                <a:solidFill>
                  <a:schemeClr val="accent1"/>
                </a:solidFill>
              </a:rPr>
              <a:t>3. </a:t>
            </a:r>
            <a:r>
              <a:rPr lang="ko-KR" altLang="en-US" sz="1200" dirty="0">
                <a:solidFill>
                  <a:schemeClr val="accent1"/>
                </a:solidFill>
              </a:rPr>
              <a:t>여러 연구에서 작은 </a:t>
            </a:r>
            <a:r>
              <a:rPr lang="en-US" altLang="ko-KR" sz="1200" dirty="0">
                <a:solidFill>
                  <a:schemeClr val="accent1"/>
                </a:solidFill>
              </a:rPr>
              <a:t>filter</a:t>
            </a:r>
            <a:r>
              <a:rPr lang="ko-KR" altLang="en-US" sz="1200" dirty="0">
                <a:solidFill>
                  <a:schemeClr val="accent1"/>
                </a:solidFill>
              </a:rPr>
              <a:t>가 매우 효과적이라는 것이 검증되어서</a:t>
            </a:r>
            <a:r>
              <a:rPr lang="en-US" altLang="ko-KR" sz="1200" dirty="0">
                <a:solidFill>
                  <a:schemeClr val="accent1"/>
                </a:solidFill>
              </a:rPr>
              <a:t>, 3x3</a:t>
            </a:r>
            <a:r>
              <a:rPr lang="ko-KR" altLang="en-US" sz="1200" dirty="0">
                <a:solidFill>
                  <a:schemeClr val="accent1"/>
                </a:solidFill>
              </a:rPr>
              <a:t>보다 더 큰 </a:t>
            </a:r>
            <a:r>
              <a:rPr lang="en-US" altLang="ko-KR" sz="1200" dirty="0">
                <a:solidFill>
                  <a:schemeClr val="accent1"/>
                </a:solidFill>
              </a:rPr>
              <a:t>filter</a:t>
            </a:r>
            <a:r>
              <a:rPr lang="ko-KR" altLang="en-US" sz="1200" dirty="0">
                <a:solidFill>
                  <a:schemeClr val="accent1"/>
                </a:solidFill>
              </a:rPr>
              <a:t>는 고려하지 않음</a:t>
            </a:r>
            <a:r>
              <a:rPr lang="en-US" altLang="ko-KR" sz="1200" dirty="0">
                <a:solidFill>
                  <a:schemeClr val="accent1"/>
                </a:solidFill>
              </a:rPr>
              <a:t>.</a:t>
            </a:r>
          </a:p>
          <a:p>
            <a:endParaRPr lang="en-US" altLang="ko-KR" sz="1200" dirty="0"/>
          </a:p>
          <a:p>
            <a:r>
              <a:rPr lang="en-US" altLang="ko-KR" sz="1200" dirty="0">
                <a:solidFill>
                  <a:schemeClr val="accent1"/>
                </a:solidFill>
              </a:rPr>
              <a:t>4. </a:t>
            </a:r>
            <a:r>
              <a:rPr lang="en-US" altLang="ko-KR" sz="1200" b="1" dirty="0">
                <a:solidFill>
                  <a:schemeClr val="accent1"/>
                </a:solidFill>
                <a:highlight>
                  <a:srgbClr val="FFFF00"/>
                </a:highlight>
              </a:rPr>
              <a:t>Deepening factor l </a:t>
            </a:r>
            <a:r>
              <a:rPr lang="ko-KR" altLang="en-US" sz="1200" b="1" dirty="0">
                <a:solidFill>
                  <a:schemeClr val="accent1"/>
                </a:solidFill>
                <a:highlight>
                  <a:srgbClr val="FFFF00"/>
                </a:highlight>
              </a:rPr>
              <a:t>과 </a:t>
            </a:r>
            <a:r>
              <a:rPr lang="en-US" altLang="ko-KR" sz="1200" b="1" dirty="0">
                <a:solidFill>
                  <a:schemeClr val="accent1"/>
                </a:solidFill>
                <a:highlight>
                  <a:srgbClr val="FFFF00"/>
                </a:highlight>
              </a:rPr>
              <a:t>widening factor k</a:t>
            </a:r>
            <a:r>
              <a:rPr lang="ko-KR" altLang="en-US" sz="1200" b="1" dirty="0">
                <a:solidFill>
                  <a:schemeClr val="accent1"/>
                </a:solidFill>
                <a:highlight>
                  <a:srgbClr val="FFFF00"/>
                </a:highlight>
              </a:rPr>
              <a:t>라는 </a:t>
            </a:r>
            <a:r>
              <a:rPr lang="en-US" altLang="ko-KR" sz="1200" b="1" dirty="0">
                <a:solidFill>
                  <a:schemeClr val="accent1"/>
                </a:solidFill>
                <a:highlight>
                  <a:srgbClr val="FFFF00"/>
                </a:highlight>
              </a:rPr>
              <a:t>2</a:t>
            </a:r>
            <a:r>
              <a:rPr lang="ko-KR" altLang="en-US" sz="1200" b="1" dirty="0">
                <a:solidFill>
                  <a:schemeClr val="accent1"/>
                </a:solidFill>
                <a:highlight>
                  <a:srgbClr val="FFFF00"/>
                </a:highlight>
              </a:rPr>
              <a:t>개의 요소 도입</a:t>
            </a:r>
            <a:endParaRPr lang="en-US" altLang="ko-KR" sz="1200" b="1" dirty="0">
              <a:solidFill>
                <a:schemeClr val="accent1"/>
              </a:solidFill>
              <a:highlight>
                <a:srgbClr val="FFFF00"/>
              </a:highlight>
            </a:endParaRPr>
          </a:p>
          <a:p>
            <a:r>
              <a:rPr lang="en-US" altLang="ko-KR" sz="1200" dirty="0"/>
              <a:t>-Deepening factor : block</a:t>
            </a:r>
            <a:r>
              <a:rPr lang="ko-KR" altLang="en-US" sz="1200" dirty="0"/>
              <a:t>에서의 </a:t>
            </a:r>
            <a:r>
              <a:rPr lang="en-US" altLang="ko-KR" sz="1200" dirty="0"/>
              <a:t>convolution</a:t>
            </a:r>
            <a:r>
              <a:rPr lang="ko-KR" altLang="en-US" sz="1200" dirty="0"/>
              <a:t>의 개수이고</a:t>
            </a:r>
            <a:r>
              <a:rPr lang="en-US" altLang="ko-KR" sz="1200" dirty="0"/>
              <a:t>, widening factor </a:t>
            </a:r>
            <a:r>
              <a:rPr lang="ko-KR" altLang="en-US" sz="1200" dirty="0"/>
              <a:t>은 </a:t>
            </a:r>
            <a:r>
              <a:rPr lang="en-US" altLang="ko-KR" sz="1200" dirty="0"/>
              <a:t>convolutional layer</a:t>
            </a:r>
            <a:r>
              <a:rPr lang="ko-KR" altLang="en-US" sz="1200" dirty="0"/>
              <a:t>에서의 </a:t>
            </a:r>
            <a:r>
              <a:rPr lang="en-US" altLang="ko-KR" sz="1200" dirty="0"/>
              <a:t>feature</a:t>
            </a:r>
            <a:r>
              <a:rPr lang="ko-KR" altLang="en-US" sz="1200" dirty="0"/>
              <a:t>의 수에 곱해지는 값이다</a:t>
            </a:r>
            <a:r>
              <a:rPr lang="en-US" altLang="ko-KR" sz="1200" dirty="0"/>
              <a:t>. </a:t>
            </a:r>
          </a:p>
          <a:p>
            <a:pPr marL="171450" indent="-171450">
              <a:buFontTx/>
              <a:buChar char="-"/>
            </a:pPr>
            <a:r>
              <a:rPr lang="en-US" altLang="ko-KR" sz="1200" dirty="0"/>
              <a:t>Widening factor k</a:t>
            </a:r>
            <a:r>
              <a:rPr lang="ko-KR" altLang="en-US" sz="1200" dirty="0"/>
              <a:t>는 </a:t>
            </a:r>
            <a:r>
              <a:rPr lang="en-US" altLang="ko-KR" sz="1200" dirty="0"/>
              <a:t>convolution</a:t>
            </a:r>
            <a:r>
              <a:rPr lang="ko-KR" altLang="en-US" sz="1200" dirty="0"/>
              <a:t>에서의 </a:t>
            </a:r>
            <a:r>
              <a:rPr lang="en-US" altLang="ko-KR" sz="1200" dirty="0"/>
              <a:t>residual block </a:t>
            </a:r>
            <a:r>
              <a:rPr lang="ko-KR" altLang="en-US" sz="1200" dirty="0"/>
              <a:t>의 </a:t>
            </a:r>
            <a:r>
              <a:rPr lang="en-US" altLang="ko-KR" sz="1200" dirty="0"/>
              <a:t>width</a:t>
            </a:r>
            <a:r>
              <a:rPr lang="ko-KR" altLang="en-US" sz="1200" dirty="0"/>
              <a:t>를 변경한다</a:t>
            </a:r>
            <a:r>
              <a:rPr lang="en-US" altLang="ko-KR" sz="1200" dirty="0"/>
              <a:t>. </a:t>
            </a:r>
          </a:p>
          <a:p>
            <a:endParaRPr lang="en-US" altLang="ko-KR" sz="1200" dirty="0"/>
          </a:p>
          <a:p>
            <a:r>
              <a:rPr lang="en-US" altLang="ko-KR" sz="1200" dirty="0">
                <a:solidFill>
                  <a:schemeClr val="accent1"/>
                </a:solidFill>
              </a:rPr>
              <a:t>5. Type of convolutions in residual block : B(M)</a:t>
            </a:r>
            <a:r>
              <a:rPr lang="ko-KR" altLang="en-US" sz="1200" dirty="0">
                <a:solidFill>
                  <a:schemeClr val="accent1"/>
                </a:solidFill>
              </a:rPr>
              <a:t>으로 표현한다</a:t>
            </a:r>
            <a:endParaRPr lang="en-US" altLang="ko-KR" sz="1200" dirty="0">
              <a:solidFill>
                <a:schemeClr val="accent1"/>
              </a:solidFill>
            </a:endParaRPr>
          </a:p>
          <a:p>
            <a:r>
              <a:rPr lang="en-US" altLang="ko-KR" sz="1200" dirty="0"/>
              <a:t>-B(M) </a:t>
            </a:r>
            <a:r>
              <a:rPr lang="ko-KR" altLang="en-US" sz="1200" dirty="0"/>
              <a:t>은 </a:t>
            </a:r>
            <a:r>
              <a:rPr lang="en-US" altLang="ko-KR" sz="1200" dirty="0"/>
              <a:t>residual block structure</a:t>
            </a:r>
            <a:r>
              <a:rPr lang="ko-KR" altLang="en-US" sz="1200" dirty="0"/>
              <a:t>이고</a:t>
            </a:r>
            <a:r>
              <a:rPr lang="en-US" altLang="ko-KR" sz="1200" dirty="0"/>
              <a:t>, M</a:t>
            </a:r>
            <a:r>
              <a:rPr lang="ko-KR" altLang="en-US" sz="1200" dirty="0"/>
              <a:t>은 </a:t>
            </a:r>
            <a:r>
              <a:rPr lang="en-US" altLang="ko-KR" sz="1200" dirty="0"/>
              <a:t>block </a:t>
            </a:r>
            <a:r>
              <a:rPr lang="ko-KR" altLang="en-US" sz="1200" dirty="0"/>
              <a:t>내부에 있는 </a:t>
            </a:r>
            <a:r>
              <a:rPr lang="en-US" altLang="ko-KR" sz="1200" dirty="0"/>
              <a:t>convolutional layers</a:t>
            </a:r>
            <a:r>
              <a:rPr lang="ko-KR" altLang="en-US" sz="1200" dirty="0"/>
              <a:t>의 </a:t>
            </a:r>
            <a:r>
              <a:rPr lang="en-US" altLang="ko-KR" sz="1200" dirty="0"/>
              <a:t>kernel size list</a:t>
            </a:r>
            <a:r>
              <a:rPr lang="ko-KR" altLang="en-US" sz="1200" dirty="0"/>
              <a:t>를 나타낸다</a:t>
            </a:r>
            <a:r>
              <a:rPr lang="en-US" altLang="ko-KR" sz="1200" dirty="0"/>
              <a:t>. </a:t>
            </a:r>
          </a:p>
          <a:p>
            <a:r>
              <a:rPr lang="en-US" altLang="ko-KR" sz="1200" dirty="0"/>
              <a:t>  </a:t>
            </a:r>
            <a:r>
              <a:rPr lang="ko-KR" altLang="en-US" sz="1200" dirty="0"/>
              <a:t>예</a:t>
            </a:r>
            <a:r>
              <a:rPr lang="en-US" altLang="ko-KR" sz="1200" dirty="0"/>
              <a:t>) B(3,1)</a:t>
            </a:r>
            <a:r>
              <a:rPr lang="ko-KR" altLang="en-US" sz="1200" dirty="0"/>
              <a:t>은 </a:t>
            </a:r>
            <a:r>
              <a:rPr lang="en-US" altLang="ko-KR" sz="1200" dirty="0"/>
              <a:t>3x3 convolutional layer</a:t>
            </a:r>
            <a:r>
              <a:rPr lang="ko-KR" altLang="en-US" sz="1200" dirty="0"/>
              <a:t>과 </a:t>
            </a:r>
            <a:r>
              <a:rPr lang="en-US" altLang="ko-KR" sz="1200" dirty="0"/>
              <a:t>1x1 convolutional layer</a:t>
            </a:r>
            <a:r>
              <a:rPr lang="ko-KR" altLang="en-US" sz="1200" dirty="0"/>
              <a:t>을 가지고 있는 </a:t>
            </a:r>
            <a:r>
              <a:rPr lang="en-US" altLang="ko-KR" sz="1200" dirty="0"/>
              <a:t>residual block </a:t>
            </a:r>
            <a:r>
              <a:rPr lang="ko-KR" altLang="en-US" sz="1200" dirty="0"/>
              <a:t>를 나타낸다</a:t>
            </a:r>
            <a:r>
              <a:rPr lang="en-US" altLang="ko-KR" sz="1200" dirty="0"/>
              <a:t>. </a:t>
            </a:r>
          </a:p>
          <a:p>
            <a:r>
              <a:rPr lang="en-US" altLang="ko-KR" sz="1200" dirty="0"/>
              <a:t>6. Number of convolutional layers per residual block</a:t>
            </a:r>
          </a:p>
          <a:p>
            <a:pPr marL="171450" indent="-171450">
              <a:buFontTx/>
              <a:buChar char="-"/>
            </a:pPr>
            <a:r>
              <a:rPr lang="en-US" altLang="ko-KR" sz="1200" dirty="0"/>
              <a:t>Block</a:t>
            </a:r>
            <a:r>
              <a:rPr lang="ko-KR" altLang="en-US" sz="1200" dirty="0"/>
              <a:t> </a:t>
            </a:r>
            <a:r>
              <a:rPr lang="en-US" altLang="ko-KR" sz="1200" dirty="0"/>
              <a:t>deepening</a:t>
            </a:r>
            <a:r>
              <a:rPr lang="ko-KR" altLang="en-US" sz="1200" dirty="0"/>
              <a:t> </a:t>
            </a:r>
            <a:r>
              <a:rPr lang="en-US" altLang="ko-KR" sz="1200" dirty="0"/>
              <a:t>factor</a:t>
            </a:r>
            <a:r>
              <a:rPr lang="ko-KR" altLang="en-US" sz="1200" dirty="0"/>
              <a:t> </a:t>
            </a:r>
            <a:r>
              <a:rPr lang="en-US" altLang="ko-KR" sz="1200" dirty="0"/>
              <a:t>l</a:t>
            </a:r>
            <a:r>
              <a:rPr lang="ko-KR" altLang="en-US" sz="1200" dirty="0"/>
              <a:t>이 성능에 어떻게 영향을 미치는지 보기 위한 실험 진행</a:t>
            </a:r>
            <a:endParaRPr lang="en-US" altLang="ko-KR" sz="1200" dirty="0"/>
          </a:p>
          <a:p>
            <a:pPr marL="171450" indent="-171450">
              <a:buFontTx/>
              <a:buChar char="-"/>
            </a:pPr>
            <a:r>
              <a:rPr lang="en-US" altLang="ko-KR" sz="1200" dirty="0"/>
              <a:t>Network complexity</a:t>
            </a:r>
            <a:r>
              <a:rPr lang="ko-KR" altLang="en-US" sz="1200" dirty="0"/>
              <a:t>를 거의 동일하게 유지하면서 동시에 다른 수의 </a:t>
            </a:r>
            <a:r>
              <a:rPr lang="en-US" altLang="ko-KR" sz="1200" dirty="0"/>
              <a:t>l</a:t>
            </a:r>
            <a:r>
              <a:rPr lang="ko-KR" altLang="en-US" sz="1200" dirty="0"/>
              <a:t>과 </a:t>
            </a:r>
            <a:r>
              <a:rPr lang="en-US" altLang="ko-KR" sz="1200" dirty="0"/>
              <a:t>d(</a:t>
            </a:r>
            <a:r>
              <a:rPr lang="en-US" altLang="ko-KR" sz="1200" dirty="0" err="1"/>
              <a:t>blcok</a:t>
            </a:r>
            <a:r>
              <a:rPr lang="ko-KR" altLang="en-US" sz="1200" dirty="0"/>
              <a:t>의 전체 수</a:t>
            </a:r>
            <a:r>
              <a:rPr lang="en-US" altLang="ko-KR" sz="1200" dirty="0"/>
              <a:t>)</a:t>
            </a:r>
            <a:r>
              <a:rPr lang="ko-KR" altLang="en-US" sz="1200" dirty="0"/>
              <a:t>를</a:t>
            </a:r>
            <a:r>
              <a:rPr lang="en-US" altLang="ko-KR" sz="1200" dirty="0"/>
              <a:t> </a:t>
            </a:r>
            <a:r>
              <a:rPr lang="ko-KR" altLang="en-US" sz="1200" dirty="0"/>
              <a:t>가지는 네트워크를 만들었음</a:t>
            </a:r>
            <a:r>
              <a:rPr lang="en-US" altLang="ko-KR" sz="1200" dirty="0"/>
              <a:t>(</a:t>
            </a:r>
            <a:r>
              <a:rPr lang="ko-KR" altLang="en-US" sz="1200" dirty="0"/>
              <a:t>예 </a:t>
            </a:r>
            <a:r>
              <a:rPr lang="en-US" altLang="ko-KR" sz="1200" dirty="0"/>
              <a:t>: l</a:t>
            </a:r>
            <a:r>
              <a:rPr lang="ko-KR" altLang="en-US" sz="1200" dirty="0"/>
              <a:t>이 </a:t>
            </a:r>
            <a:r>
              <a:rPr lang="ko-KR" altLang="en-US" sz="1200" dirty="0" err="1"/>
              <a:t>증가시</a:t>
            </a:r>
            <a:r>
              <a:rPr lang="en-US" altLang="ko-KR" sz="1200" dirty="0"/>
              <a:t>, d</a:t>
            </a:r>
            <a:r>
              <a:rPr lang="ko-KR" altLang="en-US" sz="1200" dirty="0"/>
              <a:t>가 감소해야 함을 의미</a:t>
            </a:r>
            <a:r>
              <a:rPr lang="en-US" altLang="ko-KR" sz="1200" dirty="0"/>
              <a:t>) </a:t>
            </a:r>
          </a:p>
        </p:txBody>
      </p:sp>
      <p:pic>
        <p:nvPicPr>
          <p:cNvPr id="5" name="Picture 2" descr="https://blog.kakaocdn.net/dn/7yJFW/btq3IwPbJ0W/7jjnxKww77W5pntqGRW3rK/img.png">
            <a:extLst>
              <a:ext uri="{FF2B5EF4-FFF2-40B4-BE49-F238E27FC236}">
                <a16:creationId xmlns:a16="http://schemas.microsoft.com/office/drawing/2014/main" id="{F9C3563D-AAD9-4877-93FE-9D0ECC28E5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5862" y="1515168"/>
            <a:ext cx="5372100" cy="349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97491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3F9F4DB6-77DB-4C6F-A0AB-96F21929E88C}"/>
              </a:ext>
            </a:extLst>
          </p:cNvPr>
          <p:cNvSpPr/>
          <p:nvPr/>
        </p:nvSpPr>
        <p:spPr>
          <a:xfrm>
            <a:off x="-16778" y="0"/>
            <a:ext cx="12088536" cy="56015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/>
              <a:t>8. </a:t>
            </a:r>
            <a:r>
              <a:rPr lang="ko-KR" altLang="en-US" sz="2000" dirty="0"/>
              <a:t>기본 </a:t>
            </a:r>
            <a:r>
              <a:rPr lang="en-US" altLang="ko-KR" sz="2000" dirty="0"/>
              <a:t>notation</a:t>
            </a:r>
          </a:p>
          <a:p>
            <a:r>
              <a:rPr lang="en-US" altLang="ko-KR" sz="2000" dirty="0"/>
              <a:t>&lt;</a:t>
            </a:r>
            <a:r>
              <a:rPr lang="en-US" altLang="ko-KR" sz="1200" dirty="0"/>
              <a:t>WRN-n-k</a:t>
            </a:r>
            <a:r>
              <a:rPr lang="en-US" altLang="ko-KR" dirty="0"/>
              <a:t>&gt;</a:t>
            </a:r>
            <a:r>
              <a:rPr lang="en-US" altLang="ko-KR" sz="1200" dirty="0"/>
              <a:t> : convolutional layers</a:t>
            </a:r>
            <a:r>
              <a:rPr lang="ko-KR" altLang="en-US" sz="1200" dirty="0"/>
              <a:t>의 </a:t>
            </a:r>
            <a:r>
              <a:rPr lang="ko-KR" altLang="en-US" sz="1200" dirty="0" err="1"/>
              <a:t>총개수</a:t>
            </a:r>
            <a:r>
              <a:rPr lang="ko-KR" altLang="en-US" sz="1200" dirty="0"/>
              <a:t> </a:t>
            </a:r>
            <a:r>
              <a:rPr lang="en-US" altLang="ko-KR" sz="1200" dirty="0"/>
              <a:t>n</a:t>
            </a:r>
            <a:r>
              <a:rPr lang="ko-KR" altLang="en-US" sz="1200" dirty="0"/>
              <a:t>개를 가지고 있으며</a:t>
            </a:r>
            <a:r>
              <a:rPr lang="en-US" altLang="ko-KR" sz="1200" dirty="0"/>
              <a:t>, widening factor k</a:t>
            </a:r>
            <a:r>
              <a:rPr lang="ko-KR" altLang="en-US" sz="1200" dirty="0"/>
              <a:t>를 가지고 있는 </a:t>
            </a:r>
            <a:r>
              <a:rPr lang="en-US" altLang="ko-KR" sz="1200" dirty="0"/>
              <a:t>residual block</a:t>
            </a:r>
            <a:r>
              <a:rPr lang="ko-KR" altLang="en-US" sz="1200" dirty="0"/>
              <a:t>를 나타낸다</a:t>
            </a:r>
            <a:r>
              <a:rPr lang="en-US" altLang="ko-KR" sz="1200" dirty="0"/>
              <a:t>.</a:t>
            </a:r>
          </a:p>
          <a:p>
            <a:pPr marL="228600" indent="-228600">
              <a:buAutoNum type="arabicPeriod"/>
            </a:pPr>
            <a:r>
              <a:rPr lang="en-US" altLang="ko-KR" sz="1200" dirty="0"/>
              <a:t>(</a:t>
            </a:r>
            <a:r>
              <a:rPr lang="ko-KR" altLang="en-US" sz="1200" dirty="0"/>
              <a:t>예시 </a:t>
            </a:r>
            <a:r>
              <a:rPr lang="en-US" altLang="ko-KR" sz="1200" dirty="0"/>
              <a:t>: 40</a:t>
            </a:r>
            <a:r>
              <a:rPr lang="ko-KR" altLang="en-US" sz="1200" dirty="0"/>
              <a:t>개의 </a:t>
            </a:r>
            <a:r>
              <a:rPr lang="en-US" altLang="ko-KR" sz="1200" dirty="0"/>
              <a:t>layer</a:t>
            </a:r>
            <a:r>
              <a:rPr lang="ko-KR" altLang="en-US" sz="1200" dirty="0"/>
              <a:t>를 가지고 있고</a:t>
            </a:r>
            <a:r>
              <a:rPr lang="en-US" altLang="ko-KR" sz="1200" dirty="0"/>
              <a:t>, original </a:t>
            </a:r>
            <a:r>
              <a:rPr lang="ko-KR" altLang="en-US" sz="1200" dirty="0"/>
              <a:t>보다 </a:t>
            </a:r>
            <a:r>
              <a:rPr lang="en-US" altLang="ko-KR" sz="1200" dirty="0"/>
              <a:t>2</a:t>
            </a:r>
            <a:r>
              <a:rPr lang="ko-KR" altLang="en-US" sz="1200" dirty="0"/>
              <a:t>배 더 넓은 경우는 </a:t>
            </a:r>
            <a:r>
              <a:rPr lang="en-US" altLang="ko-KR" sz="1200" dirty="0"/>
              <a:t>WRN-40-2</a:t>
            </a:r>
            <a:r>
              <a:rPr lang="ko-KR" altLang="en-US" sz="1200" dirty="0"/>
              <a:t>로 표기</a:t>
            </a:r>
            <a:r>
              <a:rPr lang="en-US" altLang="ko-KR" sz="1200" dirty="0"/>
              <a:t>)</a:t>
            </a:r>
          </a:p>
          <a:p>
            <a:r>
              <a:rPr lang="en-US" altLang="ko-KR" sz="1200" dirty="0">
                <a:solidFill>
                  <a:schemeClr val="accent1"/>
                </a:solidFill>
              </a:rPr>
              <a:t>2. </a:t>
            </a:r>
            <a:r>
              <a:rPr lang="ko-KR" altLang="en-US" sz="1200" dirty="0">
                <a:solidFill>
                  <a:schemeClr val="accent1"/>
                </a:solidFill>
              </a:rPr>
              <a:t>이 표기에 </a:t>
            </a:r>
            <a:r>
              <a:rPr lang="en-US" altLang="ko-KR" sz="1200" dirty="0">
                <a:solidFill>
                  <a:schemeClr val="accent1"/>
                </a:solidFill>
              </a:rPr>
              <a:t>block type</a:t>
            </a:r>
            <a:r>
              <a:rPr lang="ko-KR" altLang="en-US" sz="1200" dirty="0">
                <a:solidFill>
                  <a:schemeClr val="accent1"/>
                </a:solidFill>
              </a:rPr>
              <a:t>를 표기할 수 있는데</a:t>
            </a:r>
            <a:r>
              <a:rPr lang="en-US" altLang="ko-KR" sz="1200" dirty="0">
                <a:solidFill>
                  <a:schemeClr val="accent1"/>
                </a:solidFill>
              </a:rPr>
              <a:t>, WRN-40-2-B(3,3)</a:t>
            </a:r>
            <a:r>
              <a:rPr lang="ko-KR" altLang="en-US" sz="1200" dirty="0">
                <a:solidFill>
                  <a:schemeClr val="accent1"/>
                </a:solidFill>
              </a:rPr>
              <a:t>과 같이 표현이 가능함</a:t>
            </a:r>
            <a:endParaRPr lang="en-US" altLang="ko-KR" sz="1200" dirty="0">
              <a:solidFill>
                <a:schemeClr val="accent1"/>
              </a:solidFill>
            </a:endParaRPr>
          </a:p>
          <a:p>
            <a:endParaRPr lang="en-US" altLang="ko-KR" sz="1200" dirty="0">
              <a:solidFill>
                <a:schemeClr val="accent1"/>
              </a:solidFill>
            </a:endParaRPr>
          </a:p>
          <a:p>
            <a:r>
              <a:rPr lang="en-US" altLang="ko-KR" sz="1200" dirty="0">
                <a:solidFill>
                  <a:schemeClr val="accent1"/>
                </a:solidFill>
              </a:rPr>
              <a:t>&lt;dropout in residual blocks&gt; </a:t>
            </a:r>
          </a:p>
          <a:p>
            <a:pPr marL="228600" indent="-228600">
              <a:buAutoNum type="arabicPeriod"/>
            </a:pPr>
            <a:r>
              <a:rPr lang="en-US" altLang="ko-KR" sz="1200" dirty="0"/>
              <a:t>Layer</a:t>
            </a:r>
            <a:r>
              <a:rPr lang="ko-KR" altLang="en-US" sz="1200" dirty="0"/>
              <a:t>를 넓히는 것이 </a:t>
            </a:r>
            <a:r>
              <a:rPr lang="en-US" altLang="ko-KR" sz="1200" dirty="0"/>
              <a:t>params</a:t>
            </a:r>
            <a:r>
              <a:rPr lang="ko-KR" altLang="en-US" sz="1200" dirty="0"/>
              <a:t>의 수를 증가시키기 때문에</a:t>
            </a:r>
            <a:r>
              <a:rPr lang="en-US" altLang="ko-KR" sz="1200" dirty="0"/>
              <a:t>, </a:t>
            </a:r>
            <a:r>
              <a:rPr lang="ko-KR" altLang="en-US" sz="1200" dirty="0"/>
              <a:t>본 논문 저자들은 </a:t>
            </a:r>
            <a:r>
              <a:rPr lang="en-US" altLang="ko-KR" sz="1200" dirty="0"/>
              <a:t>regularization</a:t>
            </a:r>
            <a:r>
              <a:rPr lang="ko-KR" altLang="en-US" sz="1200" dirty="0"/>
              <a:t>의 방법을 연구하고자 했다</a:t>
            </a:r>
            <a:r>
              <a:rPr lang="en-US" altLang="ko-KR" sz="1200" dirty="0"/>
              <a:t>. </a:t>
            </a:r>
          </a:p>
          <a:p>
            <a:pPr marL="228600" indent="-228600">
              <a:buAutoNum type="arabicPeriod"/>
            </a:pPr>
            <a:r>
              <a:rPr lang="en-US" altLang="ko-KR" sz="1200" dirty="0"/>
              <a:t>residual network</a:t>
            </a:r>
            <a:r>
              <a:rPr lang="ko-KR" altLang="en-US" sz="1200" dirty="0"/>
              <a:t>는 이미 </a:t>
            </a:r>
            <a:r>
              <a:rPr lang="en-US" altLang="ko-KR" sz="1200" dirty="0"/>
              <a:t>regularization effect </a:t>
            </a:r>
            <a:r>
              <a:rPr lang="ko-KR" altLang="en-US" sz="1200" dirty="0"/>
              <a:t>를 제공하는 </a:t>
            </a:r>
            <a:r>
              <a:rPr lang="en-US" altLang="ko-KR" sz="1200" dirty="0"/>
              <a:t>BN</a:t>
            </a:r>
            <a:r>
              <a:rPr lang="ko-KR" altLang="en-US" sz="1200" dirty="0"/>
              <a:t>을 가지고 있으나</a:t>
            </a:r>
            <a:r>
              <a:rPr lang="en-US" altLang="ko-KR" sz="1200" dirty="0"/>
              <a:t>, </a:t>
            </a:r>
            <a:r>
              <a:rPr lang="ko-KR" altLang="en-US" sz="1200" dirty="0"/>
              <a:t>이는 </a:t>
            </a:r>
            <a:r>
              <a:rPr lang="en-US" altLang="ko-KR" sz="1200" dirty="0"/>
              <a:t>heavy data augmentation</a:t>
            </a:r>
            <a:r>
              <a:rPr lang="ko-KR" altLang="en-US" sz="1200" dirty="0"/>
              <a:t>을 요구하고 이를 피하고자 함</a:t>
            </a:r>
            <a:r>
              <a:rPr lang="en-US" altLang="ko-KR" sz="1200" dirty="0"/>
              <a:t>(</a:t>
            </a:r>
            <a:r>
              <a:rPr lang="ko-KR" altLang="en-US" sz="1200" dirty="0"/>
              <a:t>논문에서</a:t>
            </a:r>
            <a:r>
              <a:rPr lang="en-US" altLang="ko-KR" sz="1200" dirty="0"/>
              <a:t>.. </a:t>
            </a:r>
            <a:r>
              <a:rPr lang="ko-KR" altLang="en-US" sz="1200" dirty="0" err="1"/>
              <a:t>무슨말</a:t>
            </a:r>
            <a:r>
              <a:rPr lang="en-US" altLang="ko-KR" sz="1200" dirty="0"/>
              <a:t>?)</a:t>
            </a:r>
          </a:p>
          <a:p>
            <a:pPr marL="228600" indent="-228600">
              <a:buAutoNum type="arabicPeriod"/>
            </a:pPr>
            <a:r>
              <a:rPr lang="ko-KR" altLang="en-US" sz="1200" b="1" dirty="0">
                <a:solidFill>
                  <a:schemeClr val="accent1"/>
                </a:solidFill>
              </a:rPr>
              <a:t>따라서 저자들은 </a:t>
            </a:r>
            <a:r>
              <a:rPr lang="en-US" altLang="ko-KR" sz="1200" b="1" dirty="0">
                <a:solidFill>
                  <a:schemeClr val="accent1"/>
                </a:solidFill>
              </a:rPr>
              <a:t>dropout layer </a:t>
            </a:r>
            <a:r>
              <a:rPr lang="ko-KR" altLang="en-US" sz="1200" b="1" dirty="0">
                <a:solidFill>
                  <a:schemeClr val="accent1"/>
                </a:solidFill>
              </a:rPr>
              <a:t>를 </a:t>
            </a:r>
            <a:r>
              <a:rPr lang="en-US" altLang="ko-KR" sz="1200" b="1" dirty="0">
                <a:solidFill>
                  <a:schemeClr val="accent1"/>
                </a:solidFill>
              </a:rPr>
              <a:t>residual block </a:t>
            </a:r>
            <a:r>
              <a:rPr lang="ko-KR" altLang="en-US" sz="1200" b="1" dirty="0">
                <a:solidFill>
                  <a:schemeClr val="accent1"/>
                </a:solidFill>
              </a:rPr>
              <a:t>안에 있는 </a:t>
            </a:r>
            <a:r>
              <a:rPr lang="en-US" altLang="ko-KR" sz="1200" b="1" dirty="0">
                <a:solidFill>
                  <a:schemeClr val="accent1"/>
                </a:solidFill>
              </a:rPr>
              <a:t>convolution </a:t>
            </a:r>
            <a:r>
              <a:rPr lang="ko-KR" altLang="en-US" sz="1200" b="1" dirty="0">
                <a:solidFill>
                  <a:schemeClr val="accent1"/>
                </a:solidFill>
              </a:rPr>
              <a:t>사이에 추가하였다</a:t>
            </a:r>
            <a:r>
              <a:rPr lang="en-US" altLang="ko-KR" sz="1200" b="1" dirty="0">
                <a:solidFill>
                  <a:schemeClr val="accent1"/>
                </a:solidFill>
              </a:rPr>
              <a:t>. </a:t>
            </a:r>
          </a:p>
          <a:p>
            <a:pPr marL="228600" indent="-228600">
              <a:buAutoNum type="arabicPeriod"/>
            </a:pPr>
            <a:endParaRPr lang="en-US" altLang="ko-KR" sz="1200" b="1" dirty="0">
              <a:solidFill>
                <a:schemeClr val="accent1"/>
              </a:solidFill>
            </a:endParaRPr>
          </a:p>
          <a:p>
            <a:r>
              <a:rPr lang="en-US" altLang="ko-KR" sz="1200" b="1" dirty="0">
                <a:solidFill>
                  <a:schemeClr val="accent1"/>
                </a:solidFill>
              </a:rPr>
              <a:t>&lt;</a:t>
            </a:r>
            <a:r>
              <a:rPr lang="ko-KR" altLang="en-US" sz="1200" b="1" dirty="0">
                <a:solidFill>
                  <a:schemeClr val="accent1"/>
                </a:solidFill>
              </a:rPr>
              <a:t>실험결과</a:t>
            </a:r>
            <a:r>
              <a:rPr lang="en-US" altLang="ko-KR" sz="1200" b="1" dirty="0">
                <a:solidFill>
                  <a:schemeClr val="accent1"/>
                </a:solidFill>
              </a:rPr>
              <a:t>&gt; WRN-40-2 </a:t>
            </a:r>
            <a:r>
              <a:rPr lang="ko-KR" altLang="en-US" sz="1200" b="1" dirty="0">
                <a:solidFill>
                  <a:schemeClr val="accent1"/>
                </a:solidFill>
              </a:rPr>
              <a:t>사용</a:t>
            </a:r>
            <a:r>
              <a:rPr lang="en-US" altLang="ko-KR" sz="1200" b="1" dirty="0">
                <a:solidFill>
                  <a:schemeClr val="accent1"/>
                </a:solidFill>
              </a:rPr>
              <a:t>(table2)</a:t>
            </a:r>
          </a:p>
          <a:p>
            <a:pPr marL="228600" indent="-228600">
              <a:buAutoNum type="arabicPeriod"/>
            </a:pPr>
            <a:r>
              <a:rPr lang="ko-KR" altLang="en-US" sz="1200" b="1" dirty="0"/>
              <a:t>다른 </a:t>
            </a:r>
            <a:r>
              <a:rPr lang="en-US" altLang="ko-KR" sz="1200" b="1" dirty="0"/>
              <a:t>block types B</a:t>
            </a:r>
            <a:r>
              <a:rPr lang="ko-KR" altLang="en-US" sz="1200" b="1" dirty="0"/>
              <a:t>를 가지고 학습된 네트워크에 대한 실험결과를 보고하는 것 부터 시작</a:t>
            </a:r>
            <a:endParaRPr lang="en-US" altLang="ko-KR" sz="1200" b="1" dirty="0"/>
          </a:p>
          <a:p>
            <a:pPr marL="228600" indent="-228600">
              <a:buAutoNum type="arabicPeriod"/>
            </a:pPr>
            <a:r>
              <a:rPr lang="en-US" altLang="ko-KR" sz="1200" b="1" dirty="0"/>
              <a:t>B(3,3) </a:t>
            </a:r>
            <a:r>
              <a:rPr lang="ko-KR" altLang="en-US" sz="1200" b="1" dirty="0"/>
              <a:t>과 </a:t>
            </a:r>
            <a:r>
              <a:rPr lang="en-US" altLang="ko-KR" sz="1200" b="1" dirty="0"/>
              <a:t>B(3,1,3)</a:t>
            </a:r>
            <a:r>
              <a:rPr lang="ko-KR" altLang="en-US" sz="1200" b="1" dirty="0"/>
              <a:t>의 경우는 더 적은 수의 </a:t>
            </a:r>
            <a:r>
              <a:rPr lang="en-US" altLang="ko-KR" sz="1200" b="1" dirty="0"/>
              <a:t>layer</a:t>
            </a:r>
            <a:r>
              <a:rPr lang="ko-KR" altLang="en-US" sz="1200" b="1" dirty="0"/>
              <a:t>를 가지는 네트워크를 사용</a:t>
            </a:r>
            <a:r>
              <a:rPr lang="en-US" altLang="ko-KR" sz="1200" b="1" dirty="0"/>
              <a:t>(</a:t>
            </a:r>
            <a:r>
              <a:rPr lang="ko-KR" altLang="en-US" sz="1200" b="1" dirty="0"/>
              <a:t>파라미터 수를 유지하기 위해</a:t>
            </a:r>
            <a:r>
              <a:rPr lang="en-US" altLang="ko-KR" sz="1200" b="1" dirty="0"/>
              <a:t>) </a:t>
            </a:r>
          </a:p>
          <a:p>
            <a:r>
              <a:rPr lang="en-US" altLang="ko-KR" sz="1200" b="1" dirty="0"/>
              <a:t> </a:t>
            </a:r>
            <a:r>
              <a:rPr lang="ko-KR" altLang="en-US" sz="1200" b="1" dirty="0"/>
              <a:t>참고</a:t>
            </a:r>
            <a:r>
              <a:rPr lang="en-US" altLang="ko-KR" sz="1200" b="1" dirty="0"/>
              <a:t>) B(3,1) : 3x3 convolutional layer</a:t>
            </a:r>
            <a:r>
              <a:rPr lang="ko-KR" altLang="en-US" sz="1200" b="1" dirty="0"/>
              <a:t>와 </a:t>
            </a:r>
            <a:r>
              <a:rPr lang="en-US" altLang="ko-KR" sz="1200" b="1" dirty="0"/>
              <a:t>1x1 convolutional layer</a:t>
            </a:r>
            <a:r>
              <a:rPr lang="ko-KR" altLang="en-US" sz="1200" b="1" dirty="0"/>
              <a:t>를 가지고 있는 </a:t>
            </a:r>
            <a:r>
              <a:rPr lang="en-US" altLang="ko-KR" sz="1200" b="1" dirty="0"/>
              <a:t>residual block</a:t>
            </a:r>
          </a:p>
          <a:p>
            <a:pPr marL="228600" indent="-228600">
              <a:buAutoNum type="arabicPeriod"/>
            </a:pPr>
            <a:endParaRPr lang="en-US" altLang="ko-KR" sz="1200" b="1" dirty="0">
              <a:solidFill>
                <a:schemeClr val="accent1"/>
              </a:solidFill>
            </a:endParaRPr>
          </a:p>
          <a:p>
            <a:r>
              <a:rPr lang="en-US" altLang="ko-KR" sz="1200" b="1" dirty="0">
                <a:solidFill>
                  <a:schemeClr val="accent1"/>
                </a:solidFill>
              </a:rPr>
              <a:t>&lt;Number</a:t>
            </a:r>
            <a:r>
              <a:rPr lang="ko-KR" altLang="en-US" sz="1200" b="1" dirty="0">
                <a:solidFill>
                  <a:schemeClr val="accent1"/>
                </a:solidFill>
              </a:rPr>
              <a:t> </a:t>
            </a:r>
            <a:r>
              <a:rPr lang="en-US" altLang="ko-KR" sz="1200" b="1" dirty="0">
                <a:solidFill>
                  <a:schemeClr val="accent1"/>
                </a:solidFill>
              </a:rPr>
              <a:t>of</a:t>
            </a:r>
            <a:r>
              <a:rPr lang="ko-KR" altLang="en-US" sz="1200" b="1" dirty="0">
                <a:solidFill>
                  <a:schemeClr val="accent1"/>
                </a:solidFill>
              </a:rPr>
              <a:t> </a:t>
            </a:r>
            <a:r>
              <a:rPr lang="en-US" altLang="ko-KR" sz="1200" b="1" dirty="0">
                <a:solidFill>
                  <a:schemeClr val="accent1"/>
                </a:solidFill>
              </a:rPr>
              <a:t>convolutions</a:t>
            </a:r>
            <a:r>
              <a:rPr lang="ko-KR" altLang="en-US" sz="1200" b="1" dirty="0">
                <a:solidFill>
                  <a:schemeClr val="accent1"/>
                </a:solidFill>
              </a:rPr>
              <a:t> </a:t>
            </a:r>
            <a:r>
              <a:rPr lang="en-US" altLang="ko-KR" sz="1200" b="1" dirty="0">
                <a:solidFill>
                  <a:schemeClr val="accent1"/>
                </a:solidFill>
              </a:rPr>
              <a:t>per</a:t>
            </a:r>
            <a:r>
              <a:rPr lang="ko-KR" altLang="en-US" sz="1200" b="1" dirty="0">
                <a:solidFill>
                  <a:schemeClr val="accent1"/>
                </a:solidFill>
              </a:rPr>
              <a:t> </a:t>
            </a:r>
            <a:r>
              <a:rPr lang="en-US" altLang="ko-KR" sz="1200" b="1" dirty="0">
                <a:solidFill>
                  <a:schemeClr val="accent1"/>
                </a:solidFill>
              </a:rPr>
              <a:t>block&gt;</a:t>
            </a:r>
          </a:p>
          <a:p>
            <a:r>
              <a:rPr lang="en-US" altLang="ko-KR" sz="1200" b="1" dirty="0"/>
              <a:t>1. Deepening factor l(block </a:t>
            </a:r>
            <a:r>
              <a:rPr lang="ko-KR" altLang="en-US" sz="1200" b="1" dirty="0"/>
              <a:t>당 </a:t>
            </a:r>
            <a:r>
              <a:rPr lang="en-US" altLang="ko-KR" sz="1200" b="1" dirty="0"/>
              <a:t>convolutional layer</a:t>
            </a:r>
            <a:r>
              <a:rPr lang="ko-KR" altLang="en-US" sz="1200" b="1" dirty="0"/>
              <a:t>의 수</a:t>
            </a:r>
            <a:r>
              <a:rPr lang="en-US" altLang="ko-KR" sz="1200" b="1" dirty="0"/>
              <a:t>)</a:t>
            </a:r>
            <a:r>
              <a:rPr lang="ko-KR" altLang="en-US" sz="1200" b="1" dirty="0"/>
              <a:t>를 다양하게 하는 것과 관련된 실험 진행</a:t>
            </a:r>
            <a:endParaRPr lang="en-US" altLang="ko-KR" sz="1200" b="1" dirty="0"/>
          </a:p>
          <a:p>
            <a:r>
              <a:rPr lang="en-US" altLang="ko-KR" sz="1200" b="1" dirty="0"/>
              <a:t>2. L</a:t>
            </a:r>
            <a:r>
              <a:rPr lang="ko-KR" altLang="en-US" sz="1200" b="1" dirty="0"/>
              <a:t>이 </a:t>
            </a:r>
            <a:r>
              <a:rPr lang="en-US" altLang="ko-KR" sz="1200" b="1" dirty="0"/>
              <a:t>1,2,3,4</a:t>
            </a:r>
            <a:r>
              <a:rPr lang="ko-KR" altLang="en-US" sz="1200" b="1" dirty="0"/>
              <a:t>일 때의 결과</a:t>
            </a:r>
            <a:r>
              <a:rPr lang="en-US" altLang="ko-KR" sz="1200" b="1" dirty="0"/>
              <a:t>(table 3) </a:t>
            </a:r>
            <a:r>
              <a:rPr lang="ko-KR" altLang="en-US" sz="1200" b="1" dirty="0"/>
              <a:t>  </a:t>
            </a:r>
            <a:endParaRPr lang="en-US" altLang="ko-KR" sz="1200" b="1" dirty="0"/>
          </a:p>
          <a:p>
            <a:r>
              <a:rPr lang="en-US" altLang="ko-KR" sz="1200" b="1" dirty="0"/>
              <a:t>3. l=2</a:t>
            </a:r>
            <a:r>
              <a:rPr lang="ko-KR" altLang="en-US" sz="1200" b="1" dirty="0" err="1"/>
              <a:t>일떄</a:t>
            </a:r>
            <a:r>
              <a:rPr lang="ko-KR" altLang="en-US" sz="1200" b="1" dirty="0"/>
              <a:t> </a:t>
            </a:r>
            <a:r>
              <a:rPr lang="en-US" altLang="ko-KR" sz="1200" b="1" dirty="0"/>
              <a:t>error</a:t>
            </a:r>
            <a:r>
              <a:rPr lang="ko-KR" altLang="en-US" sz="1200" b="1" dirty="0"/>
              <a:t>가 최소가 되므로 </a:t>
            </a:r>
            <a:r>
              <a:rPr lang="en-US" altLang="ko-KR" sz="1200" b="1" dirty="0"/>
              <a:t>B(3,3)</a:t>
            </a:r>
            <a:r>
              <a:rPr lang="ko-KR" altLang="en-US" sz="1200" b="1" dirty="0"/>
              <a:t>이 최고인 것으로 </a:t>
            </a:r>
            <a:r>
              <a:rPr lang="ko-KR" altLang="en-US" sz="1200" b="1" dirty="0" err="1"/>
              <a:t>밝혀짐</a:t>
            </a:r>
            <a:r>
              <a:rPr lang="ko-KR" altLang="en-US" sz="1200" b="1" dirty="0"/>
              <a:t> </a:t>
            </a:r>
            <a:endParaRPr lang="en-US" altLang="ko-KR" sz="1200" b="1" dirty="0"/>
          </a:p>
          <a:p>
            <a:r>
              <a:rPr lang="ko-KR" altLang="en-US" sz="1200" b="1" dirty="0"/>
              <a:t>결론적으로</a:t>
            </a:r>
            <a:r>
              <a:rPr lang="en-US" altLang="ko-KR" sz="1200" b="1" dirty="0"/>
              <a:t>, B(3,3)</a:t>
            </a:r>
            <a:r>
              <a:rPr lang="ko-KR" altLang="en-US" sz="1200" b="1" dirty="0"/>
              <a:t>이 </a:t>
            </a:r>
            <a:r>
              <a:rPr lang="en-US" altLang="ko-KR" sz="1200" b="1" dirty="0"/>
              <a:t>block </a:t>
            </a:r>
            <a:r>
              <a:rPr lang="ko-KR" altLang="en-US" sz="1200" b="1" dirty="0"/>
              <a:t>당 </a:t>
            </a:r>
            <a:r>
              <a:rPr lang="en-US" altLang="ko-KR" sz="1200" b="1" dirty="0"/>
              <a:t>convolution</a:t>
            </a:r>
            <a:r>
              <a:rPr lang="ko-KR" altLang="en-US" sz="1200" b="1" dirty="0"/>
              <a:t>의 수 관점에서 최적이라는 것 </a:t>
            </a:r>
            <a:r>
              <a:rPr lang="en-US" altLang="ko-KR" sz="1200" b="1" dirty="0"/>
              <a:t>!!! </a:t>
            </a:r>
          </a:p>
          <a:p>
            <a:endParaRPr lang="en-US" altLang="ko-KR" sz="1200" b="1" dirty="0"/>
          </a:p>
          <a:p>
            <a:r>
              <a:rPr lang="en-US" altLang="ko-KR" sz="1200" b="1" dirty="0"/>
              <a:t>&lt;Width of residual blocks&gt;</a:t>
            </a:r>
          </a:p>
          <a:p>
            <a:pPr marL="228600" indent="-228600">
              <a:buAutoNum type="arabicPeriod"/>
            </a:pPr>
            <a:r>
              <a:rPr lang="en-US" altLang="ko-KR" sz="1200" b="1" dirty="0"/>
              <a:t>Widening params k</a:t>
            </a:r>
            <a:r>
              <a:rPr lang="ko-KR" altLang="en-US" sz="1200" b="1" dirty="0"/>
              <a:t>를 증가시키려고 시도할 때</a:t>
            </a:r>
            <a:r>
              <a:rPr lang="en-US" altLang="ko-KR" sz="1200" b="1" dirty="0"/>
              <a:t>, layer</a:t>
            </a:r>
            <a:r>
              <a:rPr lang="ko-KR" altLang="en-US" sz="1200" b="1" dirty="0"/>
              <a:t>의 총 숫자를 감소시켜야 했다</a:t>
            </a:r>
            <a:r>
              <a:rPr lang="en-US" altLang="ko-KR" sz="1200" b="1" dirty="0"/>
              <a:t>. </a:t>
            </a:r>
          </a:p>
          <a:p>
            <a:pPr marL="228600" indent="-228600">
              <a:buAutoNum type="arabicPeriod"/>
            </a:pPr>
            <a:r>
              <a:rPr lang="ko-KR" altLang="en-US" sz="1200" b="1" dirty="0"/>
              <a:t>최적의 비율을 </a:t>
            </a:r>
            <a:r>
              <a:rPr lang="ko-KR" altLang="en-US" sz="1200" b="1" dirty="0" err="1"/>
              <a:t>찾기위해</a:t>
            </a:r>
            <a:r>
              <a:rPr lang="ko-KR" altLang="en-US" sz="1200" b="1" dirty="0"/>
              <a:t> </a:t>
            </a:r>
            <a:r>
              <a:rPr lang="en-US" altLang="ko-KR" sz="1200" b="1" dirty="0"/>
              <a:t>k</a:t>
            </a:r>
            <a:r>
              <a:rPr lang="ko-KR" altLang="en-US" sz="1200" b="1" dirty="0"/>
              <a:t>를 증가시키고</a:t>
            </a:r>
            <a:r>
              <a:rPr lang="en-US" altLang="ko-KR" sz="1200" b="1" dirty="0"/>
              <a:t>, depth</a:t>
            </a:r>
            <a:r>
              <a:rPr lang="ko-KR" altLang="en-US" sz="1200" b="1" dirty="0"/>
              <a:t>도 증가시키면서 </a:t>
            </a:r>
            <a:r>
              <a:rPr lang="en-US" altLang="ko-KR" sz="1200" b="1" dirty="0"/>
              <a:t>error</a:t>
            </a:r>
            <a:r>
              <a:rPr lang="ko-KR" altLang="en-US" sz="1200" b="1" dirty="0"/>
              <a:t>를 보았다</a:t>
            </a:r>
            <a:r>
              <a:rPr lang="en-US" altLang="ko-KR" sz="1200" b="1" dirty="0"/>
              <a:t>.</a:t>
            </a:r>
          </a:p>
          <a:p>
            <a:pPr marL="228600" indent="-228600">
              <a:buAutoNum type="arabicPeriod"/>
            </a:pPr>
            <a:r>
              <a:rPr lang="en-US" altLang="ko-KR" sz="1200" b="1" dirty="0"/>
              <a:t>K=8,</a:t>
            </a:r>
            <a:r>
              <a:rPr lang="ko-KR" altLang="en-US" sz="1200" b="1" dirty="0"/>
              <a:t> </a:t>
            </a:r>
            <a:r>
              <a:rPr lang="en-US" altLang="ko-KR" sz="1200" b="1" dirty="0"/>
              <a:t>10</a:t>
            </a:r>
            <a:r>
              <a:rPr lang="ko-KR" altLang="en-US" sz="1200" b="1" dirty="0" err="1"/>
              <a:t>일때</a:t>
            </a:r>
            <a:r>
              <a:rPr lang="en-US" altLang="ko-KR" sz="1200" b="1" dirty="0"/>
              <a:t>, depth</a:t>
            </a:r>
            <a:r>
              <a:rPr lang="ko-KR" altLang="en-US" sz="1200" b="1" dirty="0"/>
              <a:t>는 </a:t>
            </a:r>
            <a:r>
              <a:rPr lang="en-US" altLang="ko-KR" sz="1200" b="1" dirty="0"/>
              <a:t>16</a:t>
            </a:r>
            <a:r>
              <a:rPr lang="ko-KR" altLang="en-US" sz="1200" b="1" dirty="0"/>
              <a:t>에서 </a:t>
            </a:r>
            <a:r>
              <a:rPr lang="en-US" altLang="ko-KR" sz="1200" b="1" dirty="0"/>
              <a:t>28</a:t>
            </a:r>
            <a:r>
              <a:rPr lang="ko-KR" altLang="en-US" sz="1200" b="1" dirty="0"/>
              <a:t>까지 다양하게 했을 때 일관적인 성능향상이 있었음</a:t>
            </a:r>
            <a:endParaRPr lang="en-US" altLang="ko-KR" sz="1200" b="1" dirty="0"/>
          </a:p>
          <a:p>
            <a:r>
              <a:rPr lang="en-US" altLang="ko-KR" sz="1200" b="1" dirty="0"/>
              <a:t>4. WRN d-k</a:t>
            </a:r>
            <a:r>
              <a:rPr lang="ko-KR" altLang="en-US" sz="1200" b="1" dirty="0"/>
              <a:t>와 일반 </a:t>
            </a:r>
            <a:r>
              <a:rPr lang="en-US" altLang="ko-KR" sz="1200" b="1" dirty="0"/>
              <a:t>thin </a:t>
            </a:r>
            <a:r>
              <a:rPr lang="en-US" altLang="ko-KR" sz="1200" b="1" dirty="0" err="1"/>
              <a:t>resnet</a:t>
            </a:r>
            <a:r>
              <a:rPr lang="ko-KR" altLang="en-US" sz="1200" b="1" dirty="0"/>
              <a:t>을 비교했을 때 </a:t>
            </a:r>
            <a:r>
              <a:rPr lang="en-US" altLang="ko-KR" sz="1200" b="1" dirty="0"/>
              <a:t>wide WRN</a:t>
            </a:r>
            <a:r>
              <a:rPr lang="ko-KR" altLang="en-US" sz="1200" b="1" dirty="0"/>
              <a:t>이 더 나은 </a:t>
            </a:r>
            <a:r>
              <a:rPr lang="en-US" altLang="ko-KR" sz="1200" b="1" dirty="0"/>
              <a:t>accuracy</a:t>
            </a:r>
            <a:r>
              <a:rPr lang="ko-KR" altLang="en-US" sz="1200" b="1" dirty="0"/>
              <a:t>를 보여줌 </a:t>
            </a:r>
            <a:endParaRPr lang="en-US" altLang="ko-KR" sz="1200" b="1" dirty="0"/>
          </a:p>
          <a:p>
            <a:r>
              <a:rPr lang="en-US" altLang="ko-KR" sz="1200" b="1" dirty="0"/>
              <a:t>5. </a:t>
            </a:r>
            <a:r>
              <a:rPr lang="ko-KR" altLang="en-US" dirty="0"/>
              <a:t> </a:t>
            </a:r>
            <a:r>
              <a:rPr lang="en-US" altLang="ko-KR" sz="1200" b="1" dirty="0">
                <a:highlight>
                  <a:srgbClr val="FFFF00"/>
                </a:highlight>
              </a:rPr>
              <a:t>wide WRN-28-10</a:t>
            </a:r>
            <a:r>
              <a:rPr lang="ko-KR" altLang="en-US" sz="1200" b="1" dirty="0">
                <a:highlight>
                  <a:srgbClr val="FFFF00"/>
                </a:highlight>
              </a:rPr>
              <a:t>은 </a:t>
            </a:r>
            <a:r>
              <a:rPr lang="en-US" altLang="ko-KR" sz="1200" b="1" dirty="0">
                <a:highlight>
                  <a:srgbClr val="FFFF00"/>
                </a:highlight>
              </a:rPr>
              <a:t>thin ResNet-1001</a:t>
            </a:r>
            <a:r>
              <a:rPr lang="ko-KR" altLang="en-US" sz="1200" b="1" dirty="0">
                <a:highlight>
                  <a:srgbClr val="FFFF00"/>
                </a:highlight>
              </a:rPr>
              <a:t>보다 </a:t>
            </a:r>
            <a:r>
              <a:rPr lang="en-US" altLang="ko-KR" sz="1200" b="1" dirty="0">
                <a:highlight>
                  <a:srgbClr val="FFFF00"/>
                </a:highlight>
              </a:rPr>
              <a:t>36</a:t>
            </a:r>
            <a:r>
              <a:rPr lang="ko-KR" altLang="en-US" sz="1200" b="1" dirty="0">
                <a:highlight>
                  <a:srgbClr val="FFFF00"/>
                </a:highlight>
              </a:rPr>
              <a:t>배 더 적은 </a:t>
            </a:r>
            <a:r>
              <a:rPr lang="en-US" altLang="ko-KR" sz="1200" b="1" dirty="0">
                <a:highlight>
                  <a:srgbClr val="FFFF00"/>
                </a:highlight>
              </a:rPr>
              <a:t>layer</a:t>
            </a:r>
            <a:r>
              <a:rPr lang="ko-KR" altLang="en-US" sz="1200" b="1" dirty="0">
                <a:highlight>
                  <a:srgbClr val="FFFF00"/>
                </a:highlight>
              </a:rPr>
              <a:t>를 가지고 </a:t>
            </a:r>
            <a:r>
              <a:rPr lang="en-US" altLang="ko-KR" sz="1200" b="1" dirty="0">
                <a:highlight>
                  <a:srgbClr val="FFFF00"/>
                </a:highlight>
              </a:rPr>
              <a:t>CIFAR-10</a:t>
            </a:r>
            <a:r>
              <a:rPr lang="ko-KR" altLang="en-US" sz="1200" b="1" dirty="0">
                <a:highlight>
                  <a:srgbClr val="FFFF00"/>
                </a:highlight>
              </a:rPr>
              <a:t>에서</a:t>
            </a:r>
            <a:endParaRPr lang="en-US" altLang="ko-KR" sz="1200" b="1" dirty="0">
              <a:highlight>
                <a:srgbClr val="FFFF00"/>
              </a:highlight>
            </a:endParaRPr>
          </a:p>
          <a:p>
            <a:r>
              <a:rPr lang="en-US" altLang="ko-KR" sz="1200" b="1" dirty="0"/>
              <a:t>    </a:t>
            </a:r>
            <a:r>
              <a:rPr lang="ko-KR" altLang="en-US" sz="1200" b="1" dirty="0">
                <a:highlight>
                  <a:srgbClr val="FFFF00"/>
                </a:highlight>
              </a:rPr>
              <a:t> </a:t>
            </a:r>
            <a:r>
              <a:rPr lang="en-US" altLang="ko-KR" sz="1200" b="1" dirty="0">
                <a:highlight>
                  <a:srgbClr val="FFFF00"/>
                </a:highlight>
              </a:rPr>
              <a:t>0.92%, CIFAR-100</a:t>
            </a:r>
            <a:r>
              <a:rPr lang="ko-KR" altLang="en-US" sz="1200" dirty="0"/>
              <a:t>에서 </a:t>
            </a:r>
            <a:r>
              <a:rPr lang="en-US" altLang="ko-KR" sz="1200" dirty="0"/>
              <a:t>3.46% </a:t>
            </a:r>
            <a:r>
              <a:rPr lang="ko-KR" altLang="en-US" sz="1200" dirty="0"/>
              <a:t>더 좋은 성능을 냈습니다</a:t>
            </a:r>
            <a:endParaRPr lang="en-US" altLang="ko-KR" sz="1200" b="1" dirty="0"/>
          </a:p>
        </p:txBody>
      </p:sp>
      <p:pic>
        <p:nvPicPr>
          <p:cNvPr id="3074" name="Picture 2" descr="https://blog.kakaocdn.net/dn/pVesO/btq3DwpswnG/01vqo53IMvm83Op8nbkDLk/img.png">
            <a:extLst>
              <a:ext uri="{FF2B5EF4-FFF2-40B4-BE49-F238E27FC236}">
                <a16:creationId xmlns:a16="http://schemas.microsoft.com/office/drawing/2014/main" id="{77368377-4DC1-47A6-A846-6F65C38A78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3047" y="1876261"/>
            <a:ext cx="4381500" cy="1408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s://blog.kakaocdn.net/dn/dBse9P/btq3EtFMv7D/wAaBIpYxkx3NDyttJxCNW1/img.png">
            <a:extLst>
              <a:ext uri="{FF2B5EF4-FFF2-40B4-BE49-F238E27FC236}">
                <a16:creationId xmlns:a16="http://schemas.microsoft.com/office/drawing/2014/main" id="{6320CA34-5DAE-48A6-9D01-C21B483C5F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1936" y="4521765"/>
            <a:ext cx="4295555" cy="2333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blog.kakaocdn.net/dn/bfPxWK/btq3Ds8n86e/4LqB3fCtGqydRw8dmhK1n0/img.png">
            <a:extLst>
              <a:ext uri="{FF2B5EF4-FFF2-40B4-BE49-F238E27FC236}">
                <a16:creationId xmlns:a16="http://schemas.microsoft.com/office/drawing/2014/main" id="{B9B2D6D5-40AC-482F-8C2C-1C858FC883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8850" y="3284738"/>
            <a:ext cx="2343150" cy="2162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92462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D0DB080-A6E6-489A-918B-7EFBBAC1738A}"/>
              </a:ext>
            </a:extLst>
          </p:cNvPr>
          <p:cNvSpPr/>
          <p:nvPr/>
        </p:nvSpPr>
        <p:spPr>
          <a:xfrm>
            <a:off x="103464" y="-1"/>
            <a:ext cx="12088536" cy="55707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/>
              <a:t>9. </a:t>
            </a:r>
            <a:r>
              <a:rPr lang="ko-KR" altLang="en-US" sz="2000" dirty="0"/>
              <a:t>논문 실험</a:t>
            </a:r>
            <a:endParaRPr lang="en-US" altLang="ko-KR" sz="2000" dirty="0"/>
          </a:p>
          <a:p>
            <a:r>
              <a:rPr lang="en-US" altLang="ko-KR" sz="1200" b="1" dirty="0"/>
              <a:t>&lt;</a:t>
            </a:r>
            <a:r>
              <a:rPr lang="ko-KR" altLang="en-US" sz="1200" b="1" dirty="0"/>
              <a:t>결론</a:t>
            </a:r>
            <a:r>
              <a:rPr lang="en-US" altLang="ko-KR" sz="1200" b="1" dirty="0"/>
              <a:t>&gt;</a:t>
            </a:r>
          </a:p>
          <a:p>
            <a:pPr marL="171450" indent="-171450">
              <a:buFontTx/>
              <a:buChar char="-"/>
            </a:pPr>
            <a:r>
              <a:rPr lang="en-US" altLang="ko-KR" sz="1200" b="1" dirty="0"/>
              <a:t>Widening </a:t>
            </a:r>
            <a:r>
              <a:rPr lang="ko-KR" altLang="en-US" sz="1200" b="1" dirty="0"/>
              <a:t>은 다른 </a:t>
            </a:r>
            <a:r>
              <a:rPr lang="en-US" altLang="ko-KR" sz="1200" b="1" dirty="0"/>
              <a:t>depth</a:t>
            </a:r>
            <a:r>
              <a:rPr lang="ko-KR" altLang="en-US" sz="1200" b="1" dirty="0"/>
              <a:t>를 가지는 </a:t>
            </a:r>
            <a:r>
              <a:rPr lang="en-US" altLang="ko-KR" sz="1200" b="1" dirty="0"/>
              <a:t>residual network </a:t>
            </a:r>
            <a:r>
              <a:rPr lang="ko-KR" altLang="en-US" sz="1200" b="1" dirty="0"/>
              <a:t>사이에서 일관적으로 성능을 향상시킨다</a:t>
            </a:r>
            <a:r>
              <a:rPr lang="en-US" altLang="ko-KR" sz="1200" b="1" dirty="0"/>
              <a:t>.</a:t>
            </a:r>
          </a:p>
          <a:p>
            <a:pPr marL="171450" indent="-171450">
              <a:buFontTx/>
              <a:buChar char="-"/>
            </a:pPr>
            <a:r>
              <a:rPr lang="en-US" altLang="ko-KR" sz="1200" b="1" dirty="0"/>
              <a:t>Depth</a:t>
            </a:r>
            <a:r>
              <a:rPr lang="ko-KR" altLang="en-US" sz="1200" b="1" dirty="0"/>
              <a:t>와 </a:t>
            </a:r>
            <a:r>
              <a:rPr lang="en-US" altLang="ko-KR" sz="1200" b="1" dirty="0"/>
              <a:t>width</a:t>
            </a:r>
            <a:r>
              <a:rPr lang="ko-KR" altLang="en-US" sz="1200" b="1" dirty="0"/>
              <a:t>를 모두 증가시키는 것은 </a:t>
            </a:r>
            <a:r>
              <a:rPr lang="en-US" altLang="ko-KR" sz="1200" b="1" dirty="0"/>
              <a:t>params</a:t>
            </a:r>
            <a:r>
              <a:rPr lang="ko-KR" altLang="en-US" sz="1200" b="1" dirty="0"/>
              <a:t>가 너무 높아지거나 혹은 더 강력한 </a:t>
            </a:r>
            <a:r>
              <a:rPr lang="en-US" altLang="ko-KR" sz="1200" b="1" dirty="0"/>
              <a:t>regularization</a:t>
            </a:r>
            <a:r>
              <a:rPr lang="ko-KR" altLang="en-US" sz="1200" b="1" dirty="0"/>
              <a:t>이 요구될 때까지는 도움을 준다</a:t>
            </a:r>
            <a:r>
              <a:rPr lang="en-US" altLang="ko-KR" sz="1200" b="1" dirty="0"/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1200" b="1" dirty="0"/>
              <a:t>모든 데이터셋에 대해서 </a:t>
            </a:r>
            <a:r>
              <a:rPr lang="en-US" altLang="ko-KR" sz="1200" b="1" dirty="0"/>
              <a:t>residual block</a:t>
            </a:r>
            <a:r>
              <a:rPr lang="ko-KR" altLang="en-US" sz="1200" b="1" dirty="0"/>
              <a:t>안에 </a:t>
            </a:r>
            <a:r>
              <a:rPr lang="en-US" altLang="ko-KR" sz="1200" b="1" dirty="0"/>
              <a:t>convolution </a:t>
            </a:r>
            <a:r>
              <a:rPr lang="ko-KR" altLang="en-US" sz="1200" b="1" dirty="0"/>
              <a:t>사이에 </a:t>
            </a:r>
            <a:r>
              <a:rPr lang="en-US" altLang="ko-KR" sz="1200" b="1" dirty="0"/>
              <a:t>dropout </a:t>
            </a:r>
            <a:r>
              <a:rPr lang="ko-KR" altLang="en-US" sz="1200" b="1" dirty="0"/>
              <a:t>을 삽입한 </a:t>
            </a:r>
            <a:r>
              <a:rPr lang="en-US" altLang="ko-KR" sz="1200" b="1" dirty="0"/>
              <a:t>network</a:t>
            </a:r>
            <a:r>
              <a:rPr lang="ko-KR" altLang="en-US" sz="1200" b="1" dirty="0"/>
              <a:t>를 학습했다</a:t>
            </a:r>
            <a:r>
              <a:rPr lang="en-US" altLang="ko-KR" sz="1200" b="1" dirty="0"/>
              <a:t>. Dropout</a:t>
            </a:r>
            <a:r>
              <a:rPr lang="ko-KR" altLang="en-US" sz="1200" b="1" dirty="0"/>
              <a:t> </a:t>
            </a:r>
            <a:r>
              <a:rPr lang="en-US" altLang="ko-KR" sz="1200" b="1" dirty="0"/>
              <a:t>probability</a:t>
            </a:r>
            <a:r>
              <a:rPr lang="ko-KR" altLang="en-US" sz="1200" b="1" dirty="0"/>
              <a:t> </a:t>
            </a:r>
            <a:r>
              <a:rPr lang="en-US" altLang="ko-KR" sz="1200" b="1" dirty="0"/>
              <a:t>value</a:t>
            </a:r>
            <a:r>
              <a:rPr lang="ko-KR" altLang="en-US" sz="1200" b="1" dirty="0"/>
              <a:t>를 결정하기 위해 </a:t>
            </a:r>
            <a:r>
              <a:rPr lang="en-US" altLang="ko-KR" sz="1200" b="1" dirty="0"/>
              <a:t>cross-validation</a:t>
            </a:r>
            <a:r>
              <a:rPr lang="ko-KR" altLang="en-US" sz="1200" b="1" dirty="0"/>
              <a:t>을</a:t>
            </a:r>
            <a:r>
              <a:rPr lang="en-US" altLang="ko-KR" sz="1200" b="1" dirty="0"/>
              <a:t> </a:t>
            </a:r>
            <a:r>
              <a:rPr lang="ko-KR" altLang="en-US" sz="1200" b="1" dirty="0"/>
              <a:t>사용했고</a:t>
            </a:r>
            <a:r>
              <a:rPr lang="en-US" altLang="ko-KR" sz="1200" b="1" dirty="0"/>
              <a:t>, </a:t>
            </a:r>
            <a:r>
              <a:rPr lang="en-US" altLang="ko-KR" sz="1200" b="1" dirty="0" err="1"/>
              <a:t>cifar</a:t>
            </a:r>
            <a:r>
              <a:rPr lang="en-US" altLang="ko-KR" sz="1200" b="1" dirty="0"/>
              <a:t> </a:t>
            </a:r>
            <a:r>
              <a:rPr lang="ko-KR" altLang="en-US" sz="1200" b="1" dirty="0"/>
              <a:t>에서는 </a:t>
            </a:r>
            <a:r>
              <a:rPr lang="en-US" altLang="ko-KR" sz="1200" b="1" dirty="0"/>
              <a:t>0.3</a:t>
            </a:r>
            <a:r>
              <a:rPr lang="ko-KR" altLang="en-US" sz="1200" b="1" dirty="0"/>
              <a:t>이었다</a:t>
            </a:r>
            <a:r>
              <a:rPr lang="en-US" altLang="ko-KR" sz="1200" b="1" dirty="0"/>
              <a:t>. </a:t>
            </a:r>
          </a:p>
          <a:p>
            <a:pPr marL="171450" indent="-171450">
              <a:buFontTx/>
              <a:buChar char="-"/>
            </a:pPr>
            <a:r>
              <a:rPr lang="en-US" altLang="ko-KR" sz="1200" b="1" dirty="0"/>
              <a:t>Dropout</a:t>
            </a:r>
            <a:r>
              <a:rPr lang="ko-KR" altLang="en-US" sz="1200" b="1" dirty="0"/>
              <a:t>은 </a:t>
            </a:r>
            <a:r>
              <a:rPr lang="en-US" altLang="ko-KR" sz="1200" b="1" dirty="0"/>
              <a:t>WRN 28-10</a:t>
            </a:r>
            <a:r>
              <a:rPr lang="ko-KR" altLang="en-US" sz="1200" b="1" dirty="0"/>
              <a:t>을 가지고 </a:t>
            </a:r>
            <a:r>
              <a:rPr lang="en-US" altLang="ko-KR" sz="1200" b="1" dirty="0"/>
              <a:t>test error</a:t>
            </a:r>
            <a:r>
              <a:rPr lang="ko-KR" altLang="en-US" sz="1200" b="1" dirty="0"/>
              <a:t>을 감소시켰고</a:t>
            </a:r>
            <a:r>
              <a:rPr lang="en-US" altLang="ko-KR" sz="1200" b="1" dirty="0"/>
              <a:t>, </a:t>
            </a:r>
            <a:r>
              <a:rPr lang="ko-KR" altLang="en-US" sz="1200" b="1" dirty="0"/>
              <a:t>다른 </a:t>
            </a:r>
            <a:r>
              <a:rPr lang="en-US" altLang="ko-KR" sz="1200" b="1" dirty="0" err="1"/>
              <a:t>resnet</a:t>
            </a:r>
            <a:r>
              <a:rPr lang="ko-KR" altLang="en-US" sz="1200" b="1" dirty="0"/>
              <a:t>에서도 동일한 성능 향상을 가져왔음</a:t>
            </a:r>
            <a:endParaRPr lang="en-US" altLang="ko-KR" sz="1200" b="1" dirty="0"/>
          </a:p>
          <a:p>
            <a:pPr marL="171450" indent="-171450">
              <a:buFontTx/>
              <a:buChar char="-"/>
            </a:pPr>
            <a:endParaRPr lang="en-US" altLang="ko-KR" sz="1200" b="1" dirty="0"/>
          </a:p>
          <a:p>
            <a:pPr marL="171450" indent="-171450">
              <a:buFontTx/>
              <a:buChar char="-"/>
            </a:pPr>
            <a:endParaRPr lang="en-US" altLang="ko-KR" sz="1200" b="1" dirty="0"/>
          </a:p>
          <a:p>
            <a:pPr marL="171450" indent="-171450">
              <a:buFontTx/>
              <a:buChar char="-"/>
            </a:pPr>
            <a:endParaRPr lang="en-US" altLang="ko-KR" sz="1200" b="1" dirty="0"/>
          </a:p>
          <a:p>
            <a:pPr marL="171450" indent="-171450">
              <a:buFontTx/>
              <a:buChar char="-"/>
            </a:pPr>
            <a:endParaRPr lang="en-US" altLang="ko-KR" sz="1200" b="1" dirty="0"/>
          </a:p>
          <a:p>
            <a:pPr marL="171450" indent="-171450">
              <a:buFontTx/>
              <a:buChar char="-"/>
            </a:pPr>
            <a:endParaRPr lang="en-US" altLang="ko-KR" sz="1200" b="1" dirty="0"/>
          </a:p>
          <a:p>
            <a:pPr marL="171450" indent="-171450">
              <a:buFontTx/>
              <a:buChar char="-"/>
            </a:pPr>
            <a:endParaRPr lang="en-US" altLang="ko-KR" sz="1200" b="1" dirty="0"/>
          </a:p>
          <a:p>
            <a:pPr marL="171450" indent="-171450">
              <a:buFontTx/>
              <a:buChar char="-"/>
            </a:pPr>
            <a:endParaRPr lang="en-US" altLang="ko-KR" sz="1200" b="1" dirty="0"/>
          </a:p>
          <a:p>
            <a:pPr marL="171450" indent="-171450">
              <a:buFontTx/>
              <a:buChar char="-"/>
            </a:pPr>
            <a:endParaRPr lang="en-US" altLang="ko-KR" sz="1200" b="1" dirty="0"/>
          </a:p>
          <a:p>
            <a:pPr marL="171450" indent="-171450">
              <a:buFontTx/>
              <a:buChar char="-"/>
            </a:pPr>
            <a:endParaRPr lang="en-US" altLang="ko-KR" sz="1200" b="1" dirty="0"/>
          </a:p>
          <a:p>
            <a:pPr marL="171450" indent="-171450">
              <a:buFontTx/>
              <a:buChar char="-"/>
            </a:pPr>
            <a:endParaRPr lang="en-US" altLang="ko-KR" sz="1200" b="1" dirty="0"/>
          </a:p>
          <a:p>
            <a:pPr marL="171450" indent="-171450">
              <a:buFontTx/>
              <a:buChar char="-"/>
            </a:pPr>
            <a:endParaRPr lang="en-US" altLang="ko-KR" sz="1200" b="1" dirty="0"/>
          </a:p>
          <a:p>
            <a:pPr marL="171450" indent="-171450">
              <a:buFontTx/>
              <a:buChar char="-"/>
            </a:pPr>
            <a:endParaRPr lang="en-US" altLang="ko-KR" sz="1200" b="1" dirty="0"/>
          </a:p>
          <a:p>
            <a:pPr marL="171450" indent="-171450">
              <a:buFontTx/>
              <a:buChar char="-"/>
            </a:pPr>
            <a:endParaRPr lang="en-US" altLang="ko-KR" sz="1200" b="1" dirty="0"/>
          </a:p>
          <a:p>
            <a:pPr marL="171450" indent="-171450">
              <a:buFontTx/>
              <a:buChar char="-"/>
            </a:pPr>
            <a:endParaRPr lang="en-US" altLang="ko-KR" sz="1200" b="1" dirty="0"/>
          </a:p>
          <a:p>
            <a:endParaRPr lang="en-US" altLang="ko-KR" sz="1200" b="1" dirty="0"/>
          </a:p>
          <a:p>
            <a:pPr marL="171450" indent="-171450">
              <a:buFontTx/>
              <a:buChar char="-"/>
            </a:pPr>
            <a:r>
              <a:rPr lang="ko-KR" altLang="en-US" sz="1200" b="1" dirty="0"/>
              <a:t>본 논문에서는 </a:t>
            </a:r>
            <a:r>
              <a:rPr lang="en-US" altLang="ko-KR" sz="1200" b="1" dirty="0"/>
              <a:t>SGD, cross-entropy loss </a:t>
            </a:r>
            <a:r>
              <a:rPr lang="ko-KR" altLang="en-US" sz="1200" b="1" dirty="0"/>
              <a:t>사용했고</a:t>
            </a:r>
            <a:r>
              <a:rPr lang="en-US" altLang="ko-KR" sz="1200" b="1" dirty="0"/>
              <a:t>, initial </a:t>
            </a:r>
            <a:r>
              <a:rPr lang="en-US" altLang="ko-KR" sz="1200" b="1" dirty="0" err="1"/>
              <a:t>lr</a:t>
            </a:r>
            <a:r>
              <a:rPr lang="en-US" altLang="ko-KR" sz="1200" b="1" dirty="0"/>
              <a:t> = 0.1, weight decay = 0.0005, momentum</a:t>
            </a:r>
            <a:r>
              <a:rPr lang="ko-KR" altLang="en-US" sz="1200" b="1" dirty="0"/>
              <a:t> </a:t>
            </a:r>
            <a:r>
              <a:rPr lang="en-US" altLang="ko-KR" sz="1200" b="1" dirty="0"/>
              <a:t>=</a:t>
            </a:r>
            <a:r>
              <a:rPr lang="ko-KR" altLang="en-US" sz="1200" b="1" dirty="0"/>
              <a:t> </a:t>
            </a:r>
            <a:r>
              <a:rPr lang="en-US" altLang="ko-KR" sz="1200" b="1" dirty="0"/>
              <a:t>0.9</a:t>
            </a:r>
            <a:r>
              <a:rPr lang="ko-KR" altLang="en-US" sz="1200" b="1" dirty="0"/>
              <a:t> </a:t>
            </a:r>
            <a:r>
              <a:rPr lang="en-US" altLang="ko-KR" sz="1200" b="1" dirty="0"/>
              <a:t>,</a:t>
            </a:r>
            <a:r>
              <a:rPr lang="ko-KR" altLang="en-US" sz="1200" b="1" dirty="0"/>
              <a:t> </a:t>
            </a:r>
            <a:r>
              <a:rPr lang="en-US" altLang="ko-KR" sz="1200" b="1" dirty="0"/>
              <a:t>minibatch</a:t>
            </a:r>
            <a:r>
              <a:rPr lang="ko-KR" altLang="en-US" sz="1200" b="1" dirty="0"/>
              <a:t> </a:t>
            </a:r>
            <a:r>
              <a:rPr lang="en-US" altLang="ko-KR" sz="1200" b="1" dirty="0"/>
              <a:t>size</a:t>
            </a:r>
            <a:r>
              <a:rPr lang="ko-KR" altLang="en-US" sz="1200" b="1" dirty="0"/>
              <a:t> </a:t>
            </a:r>
            <a:r>
              <a:rPr lang="en-US" altLang="ko-KR" sz="1200" b="1" dirty="0"/>
              <a:t>=</a:t>
            </a:r>
            <a:r>
              <a:rPr lang="ko-KR" altLang="en-US" sz="1200" b="1" dirty="0"/>
              <a:t> </a:t>
            </a:r>
            <a:r>
              <a:rPr lang="en-US" altLang="ko-KR" sz="1200" b="1" dirty="0"/>
              <a:t>18</a:t>
            </a:r>
            <a:r>
              <a:rPr lang="ko-KR" altLang="en-US" sz="1200" b="1" dirty="0"/>
              <a:t> 이다</a:t>
            </a:r>
            <a:r>
              <a:rPr lang="en-US" altLang="ko-KR" sz="1200" b="1" dirty="0"/>
              <a:t>.</a:t>
            </a:r>
          </a:p>
          <a:p>
            <a:pPr marL="171450" indent="-171450">
              <a:buFontTx/>
              <a:buChar char="-"/>
            </a:pPr>
            <a:r>
              <a:rPr lang="en-US" altLang="ko-KR" sz="1200" b="1" dirty="0" err="1"/>
              <a:t>Lr</a:t>
            </a:r>
            <a:r>
              <a:rPr lang="en-US" altLang="ko-KR" sz="1200" b="1" dirty="0"/>
              <a:t> = 50, 120, 160 epochs</a:t>
            </a:r>
            <a:r>
              <a:rPr lang="ko-KR" altLang="en-US" sz="1200" b="1" dirty="0"/>
              <a:t>에서 </a:t>
            </a:r>
            <a:r>
              <a:rPr lang="en-US" altLang="ko-KR" sz="1200" b="1" dirty="0"/>
              <a:t>0.2</a:t>
            </a:r>
            <a:r>
              <a:rPr lang="ko-KR" altLang="en-US" sz="1200" b="1" dirty="0"/>
              <a:t>씩 </a:t>
            </a:r>
            <a:r>
              <a:rPr lang="en-US" altLang="ko-KR" sz="1200" b="1" dirty="0"/>
              <a:t>decay</a:t>
            </a:r>
            <a:r>
              <a:rPr lang="ko-KR" altLang="en-US" sz="1200" b="1" dirty="0"/>
              <a:t>되고 </a:t>
            </a:r>
            <a:r>
              <a:rPr lang="en-US" altLang="ko-KR" sz="1200" b="1" dirty="0"/>
              <a:t>, </a:t>
            </a:r>
            <a:r>
              <a:rPr lang="ko-KR" altLang="en-US" sz="1200" b="1" dirty="0"/>
              <a:t>총 </a:t>
            </a:r>
            <a:r>
              <a:rPr lang="en-US" altLang="ko-KR" sz="1200" b="1" dirty="0"/>
              <a:t>200epochs </a:t>
            </a:r>
            <a:r>
              <a:rPr lang="ko-KR" altLang="en-US" sz="1200" b="1" dirty="0"/>
              <a:t>학습함 </a:t>
            </a:r>
            <a:endParaRPr lang="en-US" altLang="ko-KR" sz="1200" b="1" dirty="0"/>
          </a:p>
          <a:p>
            <a:pPr marL="171450" indent="-171450">
              <a:buFontTx/>
              <a:buChar char="-"/>
            </a:pPr>
            <a:endParaRPr lang="en-US" altLang="ko-KR" sz="1200" b="1" dirty="0"/>
          </a:p>
          <a:p>
            <a:pPr marL="171450" indent="-171450">
              <a:buFontTx/>
              <a:buChar char="-"/>
            </a:pPr>
            <a:r>
              <a:rPr lang="en-US" altLang="ko-KR" sz="1200" b="1" dirty="0">
                <a:highlight>
                  <a:srgbClr val="FFFF00"/>
                </a:highlight>
              </a:rPr>
              <a:t>Residual network</a:t>
            </a:r>
            <a:r>
              <a:rPr lang="ko-KR" altLang="en-US" sz="1200" b="1" dirty="0">
                <a:highlight>
                  <a:srgbClr val="FFFF00"/>
                </a:highlight>
              </a:rPr>
              <a:t>의 주요한 힘은 극단적인 </a:t>
            </a:r>
            <a:r>
              <a:rPr lang="en-US" altLang="ko-KR" sz="1200" b="1" dirty="0">
                <a:highlight>
                  <a:srgbClr val="FFFF00"/>
                </a:highlight>
              </a:rPr>
              <a:t>depth </a:t>
            </a:r>
            <a:r>
              <a:rPr lang="ko-KR" altLang="en-US" sz="1200" b="1" dirty="0">
                <a:highlight>
                  <a:srgbClr val="FFFF00"/>
                </a:highlight>
              </a:rPr>
              <a:t>에 있는 것이 아니라 </a:t>
            </a:r>
            <a:r>
              <a:rPr lang="en-US" altLang="ko-KR" sz="1200" b="1" dirty="0">
                <a:highlight>
                  <a:srgbClr val="FFFF00"/>
                </a:highlight>
              </a:rPr>
              <a:t>residual blocks</a:t>
            </a:r>
            <a:r>
              <a:rPr lang="ko-KR" altLang="en-US" sz="1200" b="1" dirty="0">
                <a:highlight>
                  <a:srgbClr val="FFFF00"/>
                </a:highlight>
              </a:rPr>
              <a:t>에 있음을 증명</a:t>
            </a:r>
            <a:endParaRPr lang="en-US" altLang="ko-KR" sz="1200" b="1" dirty="0">
              <a:highlight>
                <a:srgbClr val="FFFF00"/>
              </a:highlight>
            </a:endParaRPr>
          </a:p>
          <a:p>
            <a:pPr marL="171450" indent="-171450">
              <a:buFontTx/>
              <a:buChar char="-"/>
            </a:pPr>
            <a:endParaRPr lang="en-US" altLang="ko-KR" sz="1200" b="1" dirty="0">
              <a:highlight>
                <a:srgbClr val="FFFF00"/>
              </a:highlight>
            </a:endParaRPr>
          </a:p>
          <a:p>
            <a:pPr marL="171450" indent="-171450">
              <a:buFontTx/>
              <a:buChar char="-"/>
            </a:pPr>
            <a:endParaRPr lang="en-US" altLang="ko-KR" sz="1200" b="1" dirty="0">
              <a:highlight>
                <a:srgbClr val="FFFF00"/>
              </a:highlight>
            </a:endParaRPr>
          </a:p>
          <a:p>
            <a:r>
              <a:rPr lang="en-US" altLang="ko-KR" sz="1200" b="1" dirty="0">
                <a:highlight>
                  <a:srgbClr val="FFFF00"/>
                </a:highlight>
              </a:rPr>
              <a:t>10. </a:t>
            </a:r>
            <a:r>
              <a:rPr lang="ko-KR" altLang="en-US" sz="1200" b="1" dirty="0">
                <a:highlight>
                  <a:srgbClr val="FFFF00"/>
                </a:highlight>
              </a:rPr>
              <a:t>코드리뷰 </a:t>
            </a:r>
            <a:r>
              <a:rPr lang="en-US" altLang="ko-KR" sz="1200" b="1" dirty="0">
                <a:highlight>
                  <a:srgbClr val="FFFF00"/>
                </a:highlight>
              </a:rPr>
              <a:t>: </a:t>
            </a:r>
            <a:r>
              <a:rPr lang="en-US" altLang="ko-KR" sz="1200" b="1" dirty="0"/>
              <a:t>https://cumulu-s.tistory.com/36</a:t>
            </a:r>
            <a:endParaRPr lang="en-US" altLang="ko-KR" sz="1200" b="1" dirty="0">
              <a:highlight>
                <a:srgbClr val="FFFF00"/>
              </a:highlight>
            </a:endParaRPr>
          </a:p>
        </p:txBody>
      </p:sp>
      <p:pic>
        <p:nvPicPr>
          <p:cNvPr id="6" name="Picture 2" descr="https://blog.kakaocdn.net/dn/ckuarf/btq3FmtqxO3/gM6aVhyhkmiOCn2xxbYfkK/img.png">
            <a:extLst>
              <a:ext uri="{FF2B5EF4-FFF2-40B4-BE49-F238E27FC236}">
                <a16:creationId xmlns:a16="http://schemas.microsoft.com/office/drawing/2014/main" id="{322201F6-ADBB-4ADE-9908-3C33DB45DC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950" y="1724025"/>
            <a:ext cx="5734050" cy="2306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01FC3A2D-6DE4-4CC0-9D6B-AC6EB8B5FB6B}"/>
              </a:ext>
            </a:extLst>
          </p:cNvPr>
          <p:cNvSpPr/>
          <p:nvPr/>
        </p:nvSpPr>
        <p:spPr>
          <a:xfrm>
            <a:off x="5302927" y="1724025"/>
            <a:ext cx="673519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dirty="0">
                <a:solidFill>
                  <a:schemeClr val="accent1"/>
                </a:solidFill>
                <a:highlight>
                  <a:srgbClr val="FFFF00"/>
                </a:highlight>
              </a:rPr>
              <a:t>* Deepening factor l </a:t>
            </a:r>
            <a:r>
              <a:rPr lang="ko-KR" altLang="en-US" sz="1600" b="1" dirty="0">
                <a:solidFill>
                  <a:schemeClr val="accent1"/>
                </a:solidFill>
                <a:highlight>
                  <a:srgbClr val="FFFF00"/>
                </a:highlight>
              </a:rPr>
              <a:t>과 </a:t>
            </a:r>
            <a:r>
              <a:rPr lang="en-US" altLang="ko-KR" sz="1600" b="1" dirty="0">
                <a:solidFill>
                  <a:schemeClr val="accent1"/>
                </a:solidFill>
                <a:highlight>
                  <a:srgbClr val="FFFF00"/>
                </a:highlight>
              </a:rPr>
              <a:t>widening factor k</a:t>
            </a:r>
            <a:r>
              <a:rPr lang="ko-KR" altLang="en-US" sz="1600" b="1" dirty="0">
                <a:solidFill>
                  <a:schemeClr val="accent1"/>
                </a:solidFill>
                <a:highlight>
                  <a:srgbClr val="FFFF00"/>
                </a:highlight>
              </a:rPr>
              <a:t>라는 </a:t>
            </a:r>
            <a:r>
              <a:rPr lang="en-US" altLang="ko-KR" sz="1600" b="1" dirty="0">
                <a:solidFill>
                  <a:schemeClr val="accent1"/>
                </a:solidFill>
                <a:highlight>
                  <a:srgbClr val="FFFF00"/>
                </a:highlight>
              </a:rPr>
              <a:t>2</a:t>
            </a:r>
            <a:r>
              <a:rPr lang="ko-KR" altLang="en-US" sz="1600" b="1" dirty="0">
                <a:solidFill>
                  <a:schemeClr val="accent1"/>
                </a:solidFill>
                <a:highlight>
                  <a:srgbClr val="FFFF00"/>
                </a:highlight>
              </a:rPr>
              <a:t>개의 요소 도입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40713627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B7E2617-897C-4A25-AE8B-E418E416AE16}"/>
              </a:ext>
            </a:extLst>
          </p:cNvPr>
          <p:cNvSpPr txBox="1"/>
          <p:nvPr/>
        </p:nvSpPr>
        <p:spPr>
          <a:xfrm>
            <a:off x="94109" y="119993"/>
            <a:ext cx="56833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Resnet</a:t>
            </a:r>
            <a:r>
              <a:rPr lang="en-US" altLang="ko-KR" dirty="0"/>
              <a:t> – Residual </a:t>
            </a:r>
            <a:r>
              <a:rPr lang="en-US" altLang="ko-KR" dirty="0" err="1"/>
              <a:t>Blcok</a:t>
            </a:r>
            <a:r>
              <a:rPr lang="en-US" altLang="ko-KR" dirty="0"/>
              <a:t> </a:t>
            </a:r>
            <a:r>
              <a:rPr lang="ko-KR" altLang="en-US" dirty="0"/>
              <a:t>쉽게 이해하기 </a:t>
            </a:r>
            <a:r>
              <a:rPr lang="en-US" altLang="ko-KR" dirty="0"/>
              <a:t>by </a:t>
            </a:r>
            <a:r>
              <a:rPr lang="en-US" altLang="ko-KR" dirty="0" err="1"/>
              <a:t>pytorch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BD5931-E7F0-448D-91AD-AFF2F36DDD22}"/>
              </a:ext>
            </a:extLst>
          </p:cNvPr>
          <p:cNvSpPr txBox="1"/>
          <p:nvPr/>
        </p:nvSpPr>
        <p:spPr>
          <a:xfrm>
            <a:off x="264920" y="514963"/>
            <a:ext cx="887101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>
                <a:solidFill>
                  <a:srgbClr val="0070C0"/>
                </a:solidFill>
              </a:rPr>
              <a:t>Plain Network</a:t>
            </a:r>
            <a:r>
              <a:rPr lang="ko-KR" altLang="en-US" dirty="0">
                <a:solidFill>
                  <a:srgbClr val="0070C0"/>
                </a:solidFill>
              </a:rPr>
              <a:t>에서 발생하는 문제점</a:t>
            </a:r>
            <a:r>
              <a:rPr lang="en-US" altLang="ko-KR" dirty="0">
                <a:solidFill>
                  <a:srgbClr val="0070C0"/>
                </a:solidFill>
              </a:rPr>
              <a:t> </a:t>
            </a:r>
            <a:r>
              <a:rPr lang="en-US" altLang="ko-KR" dirty="0"/>
              <a:t>: </a:t>
            </a:r>
            <a:r>
              <a:rPr lang="ko-KR" altLang="en-US" dirty="0"/>
              <a:t>단순히 </a:t>
            </a:r>
            <a:r>
              <a:rPr lang="en-US" altLang="ko-KR" dirty="0"/>
              <a:t>Layer</a:t>
            </a:r>
            <a:r>
              <a:rPr lang="ko-KR" altLang="en-US" dirty="0"/>
              <a:t>를 깊게 쌓아서 발생하는 문제</a:t>
            </a:r>
            <a:endParaRPr lang="en-US" altLang="ko-KR" dirty="0"/>
          </a:p>
          <a:p>
            <a:pPr marL="742950" lvl="1" indent="-285750">
              <a:buFontTx/>
              <a:buChar char="-"/>
            </a:pPr>
            <a:r>
              <a:rPr lang="en-US" altLang="ko-KR" dirty="0"/>
              <a:t>Vanishing Gradient (</a:t>
            </a:r>
            <a:r>
              <a:rPr lang="ko-KR" altLang="en-US" dirty="0"/>
              <a:t>기울기 소실</a:t>
            </a:r>
            <a:r>
              <a:rPr lang="en-US" altLang="ko-KR" dirty="0"/>
              <a:t>), Overfitting(</a:t>
            </a:r>
            <a:r>
              <a:rPr lang="ko-KR" altLang="en-US" dirty="0" err="1"/>
              <a:t>과적합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	-&gt;  </a:t>
            </a:r>
            <a:r>
              <a:rPr lang="en-US" altLang="ko-KR" dirty="0" err="1"/>
              <a:t>Relu</a:t>
            </a:r>
            <a:r>
              <a:rPr lang="en-US" altLang="ko-KR" dirty="0"/>
              <a:t>, Batch Normalization </a:t>
            </a:r>
            <a:r>
              <a:rPr lang="ko-KR" altLang="en-US" dirty="0"/>
              <a:t>등 기법 사용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>
                <a:solidFill>
                  <a:srgbClr val="0070C0"/>
                </a:solidFill>
              </a:rPr>
              <a:t>2. </a:t>
            </a:r>
            <a:r>
              <a:rPr lang="ko-KR" altLang="en-US" dirty="0">
                <a:solidFill>
                  <a:srgbClr val="0070C0"/>
                </a:solidFill>
              </a:rPr>
              <a:t>논문 </a:t>
            </a:r>
            <a:r>
              <a:rPr lang="en-US" altLang="ko-KR" dirty="0">
                <a:solidFill>
                  <a:srgbClr val="0070C0"/>
                </a:solidFill>
              </a:rPr>
              <a:t>: Deep Residual Learning for Image Recognition by K He</a:t>
            </a:r>
          </a:p>
          <a:p>
            <a:pPr marL="285750" indent="-285750">
              <a:buFontTx/>
              <a:buChar char="-"/>
            </a:pPr>
            <a:r>
              <a:rPr lang="en-US" altLang="ko-KR" dirty="0"/>
              <a:t>Resnet</a:t>
            </a:r>
            <a:r>
              <a:rPr lang="ko-KR" altLang="en-US" dirty="0"/>
              <a:t>은 </a:t>
            </a:r>
            <a:r>
              <a:rPr lang="en-US" altLang="ko-KR" dirty="0"/>
              <a:t>Block </a:t>
            </a:r>
            <a:r>
              <a:rPr lang="ko-KR" altLang="en-US" dirty="0"/>
              <a:t>단위로 </a:t>
            </a:r>
            <a:r>
              <a:rPr lang="en-US" altLang="ko-KR" dirty="0"/>
              <a:t>Param</a:t>
            </a:r>
            <a:r>
              <a:rPr lang="ko-KR" altLang="en-US" dirty="0"/>
              <a:t>를 전달하기 전에 이전의 값을 더하는 방식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/>
              <a:t>Weight layer</a:t>
            </a:r>
            <a:r>
              <a:rPr lang="ko-KR" altLang="en-US" dirty="0"/>
              <a:t>를 통과한 </a:t>
            </a:r>
            <a:r>
              <a:rPr lang="en-US" altLang="ko-KR" dirty="0"/>
              <a:t>F(x)</a:t>
            </a:r>
            <a:r>
              <a:rPr lang="ko-KR" altLang="en-US" dirty="0"/>
              <a:t>와 </a:t>
            </a:r>
            <a:r>
              <a:rPr lang="en-US" altLang="ko-KR" dirty="0"/>
              <a:t>weight layer</a:t>
            </a:r>
            <a:r>
              <a:rPr lang="ko-KR" altLang="en-US" dirty="0"/>
              <a:t>를 통과하지 않는 </a:t>
            </a:r>
            <a:r>
              <a:rPr lang="en-US" altLang="ko-KR" dirty="0"/>
              <a:t>x</a:t>
            </a:r>
            <a:r>
              <a:rPr lang="ko-KR" altLang="en-US" dirty="0"/>
              <a:t>의 합을 </a:t>
            </a:r>
            <a:r>
              <a:rPr lang="en-US" altLang="ko-KR" dirty="0"/>
              <a:t>Residual mapping</a:t>
            </a:r>
            <a:r>
              <a:rPr lang="ko-KR" altLang="en-US" dirty="0"/>
              <a:t> 이라고 하고</a:t>
            </a:r>
            <a:r>
              <a:rPr lang="en-US" altLang="ko-KR" dirty="0"/>
              <a:t>, </a:t>
            </a:r>
            <a:r>
              <a:rPr lang="ko-KR" altLang="en-US" dirty="0"/>
              <a:t>그림의 구조를 </a:t>
            </a:r>
            <a:r>
              <a:rPr lang="en-US" altLang="ko-KR" dirty="0"/>
              <a:t>Residual Block</a:t>
            </a:r>
            <a:r>
              <a:rPr lang="ko-KR" altLang="en-US" dirty="0"/>
              <a:t>라고 하며</a:t>
            </a:r>
            <a:r>
              <a:rPr lang="en-US" altLang="ko-KR" dirty="0"/>
              <a:t>, </a:t>
            </a:r>
            <a:r>
              <a:rPr lang="ko-KR" altLang="en-US" dirty="0"/>
              <a:t>이 </a:t>
            </a:r>
            <a:r>
              <a:rPr lang="en-US" altLang="ko-KR" dirty="0"/>
              <a:t>Block</a:t>
            </a:r>
            <a:r>
              <a:rPr lang="ko-KR" altLang="en-US" dirty="0"/>
              <a:t>이 쌓이면 </a:t>
            </a:r>
            <a:r>
              <a:rPr lang="en-US" altLang="ko-KR" dirty="0"/>
              <a:t>Residual Network(Resnet)</a:t>
            </a:r>
            <a:r>
              <a:rPr lang="ko-KR" altLang="en-US" dirty="0"/>
              <a:t>라고 한다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pic>
        <p:nvPicPr>
          <p:cNvPr id="7" name="Picture 2" descr="https://blog.kakaocdn.net/dn/kVzTB/btq0XQC7sTV/dyvKWxwcIUvjAXWUDHGqe1/img.png">
            <a:extLst>
              <a:ext uri="{FF2B5EF4-FFF2-40B4-BE49-F238E27FC236}">
                <a16:creationId xmlns:a16="http://schemas.microsoft.com/office/drawing/2014/main" id="{FE497EB8-660C-4E5A-8CDC-0AB2A4E9EA5D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486" y="3131030"/>
            <a:ext cx="4680000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blog.kakaocdn.net/dn/cjhsNq/btq0Skr7p89/uQGihddf4XJ8z5chvEAZr0/img.png">
            <a:extLst>
              <a:ext uri="{FF2B5EF4-FFF2-40B4-BE49-F238E27FC236}">
                <a16:creationId xmlns:a16="http://schemas.microsoft.com/office/drawing/2014/main" id="{AC36E093-767F-4F00-B7DC-C4B303305A90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6052" y="3103037"/>
            <a:ext cx="4680000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08885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s://blog.kakaocdn.net/dn/bEiXsY/btq3Ih0enEU/dvcJRSPncF6xZ6fyHJSgH0/img.png">
            <a:extLst>
              <a:ext uri="{FF2B5EF4-FFF2-40B4-BE49-F238E27FC236}">
                <a16:creationId xmlns:a16="http://schemas.microsoft.com/office/drawing/2014/main" id="{F157AC03-2B1C-433F-A667-BB5D89AF16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8080" y="-1"/>
            <a:ext cx="5103920" cy="2911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7A72DC8B-CE3C-4DE1-BE65-08EB4CE55C87}"/>
              </a:ext>
            </a:extLst>
          </p:cNvPr>
          <p:cNvSpPr/>
          <p:nvPr/>
        </p:nvSpPr>
        <p:spPr>
          <a:xfrm>
            <a:off x="103464" y="-1"/>
            <a:ext cx="12088536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 dirty="0">
                <a:highlight>
                  <a:srgbClr val="FFFF00"/>
                </a:highlight>
              </a:rPr>
              <a:t>10. </a:t>
            </a:r>
            <a:r>
              <a:rPr lang="ko-KR" altLang="en-US" sz="1200" b="1" dirty="0">
                <a:highlight>
                  <a:srgbClr val="FFFF00"/>
                </a:highlight>
              </a:rPr>
              <a:t>코드리뷰 </a:t>
            </a:r>
            <a:r>
              <a:rPr lang="en-US" altLang="ko-KR" sz="1200" b="1" dirty="0">
                <a:highlight>
                  <a:srgbClr val="FFFF00"/>
                </a:highlight>
              </a:rPr>
              <a:t>: </a:t>
            </a:r>
            <a:r>
              <a:rPr lang="en-US" altLang="ko-KR" sz="1200" b="1" dirty="0">
                <a:hlinkClick r:id="rId3"/>
              </a:rPr>
              <a:t>https://cumulu-s.tistory.com/36</a:t>
            </a:r>
            <a:endParaRPr lang="en-US" altLang="ko-KR" sz="1200" b="1" dirty="0"/>
          </a:p>
          <a:p>
            <a:endParaRPr lang="en-US" altLang="ko-KR" sz="1200" b="1" dirty="0"/>
          </a:p>
          <a:p>
            <a:r>
              <a:rPr lang="en-US" altLang="ko-KR" sz="1200" b="1" dirty="0"/>
              <a:t>&lt;</a:t>
            </a:r>
            <a:r>
              <a:rPr lang="ko-KR" altLang="en-US" sz="1200" b="1" dirty="0"/>
              <a:t>코드</a:t>
            </a:r>
            <a:r>
              <a:rPr lang="en-US" altLang="ko-KR" sz="1200" b="1" dirty="0"/>
              <a:t>&gt;</a:t>
            </a:r>
          </a:p>
          <a:p>
            <a:pPr marL="228600" indent="-228600">
              <a:buAutoNum type="arabicPeriod"/>
            </a:pPr>
            <a:r>
              <a:rPr lang="ko-KR" altLang="en-US" sz="1200" dirty="0"/>
              <a:t>먼저 </a:t>
            </a:r>
            <a:r>
              <a:rPr lang="en-US" altLang="ko-KR" sz="1200" dirty="0"/>
              <a:t>conv1</a:t>
            </a:r>
            <a:r>
              <a:rPr lang="ko-KR" altLang="en-US" sz="1200" dirty="0"/>
              <a:t>에서 </a:t>
            </a:r>
            <a:r>
              <a:rPr lang="en-US" altLang="ko-KR" sz="1200" dirty="0"/>
              <a:t>1</a:t>
            </a:r>
            <a:r>
              <a:rPr lang="ko-KR" altLang="en-US" sz="1200" dirty="0"/>
              <a:t>개</a:t>
            </a:r>
            <a:r>
              <a:rPr lang="en-US" altLang="ko-KR" sz="1200" dirty="0"/>
              <a:t>, conv2,3,4</a:t>
            </a:r>
            <a:r>
              <a:rPr lang="ko-KR" altLang="en-US" sz="1200" dirty="0"/>
              <a:t>에서 각각 </a:t>
            </a:r>
            <a:r>
              <a:rPr lang="en-US" altLang="ko-KR" sz="1200" dirty="0"/>
              <a:t>1</a:t>
            </a:r>
            <a:r>
              <a:rPr lang="ko-KR" altLang="en-US" sz="1200" dirty="0"/>
              <a:t>개의 </a:t>
            </a:r>
            <a:r>
              <a:rPr lang="en-US" altLang="ko-KR" sz="1200" dirty="0"/>
              <a:t>layer</a:t>
            </a:r>
            <a:r>
              <a:rPr lang="ko-KR" altLang="en-US" sz="1200" dirty="0"/>
              <a:t>가 들어가게 되어 기본적으로 </a:t>
            </a:r>
            <a:r>
              <a:rPr lang="en-US" altLang="ko-KR" sz="1200" dirty="0"/>
              <a:t>4</a:t>
            </a:r>
            <a:r>
              <a:rPr lang="ko-KR" altLang="en-US" sz="1200" dirty="0"/>
              <a:t>개 </a:t>
            </a:r>
            <a:r>
              <a:rPr lang="en-US" altLang="ko-KR" sz="1200" dirty="0"/>
              <a:t>layer </a:t>
            </a:r>
            <a:r>
              <a:rPr lang="ko-KR" altLang="en-US" sz="1200" dirty="0"/>
              <a:t>필요</a:t>
            </a:r>
            <a:endParaRPr lang="en-US" altLang="ko-KR" sz="1200" dirty="0"/>
          </a:p>
          <a:p>
            <a:pPr marL="228600" indent="-228600">
              <a:buAutoNum type="arabicPeriod"/>
            </a:pPr>
            <a:r>
              <a:rPr lang="en-US" altLang="ko-KR" sz="1200" dirty="0"/>
              <a:t>Depth</a:t>
            </a:r>
            <a:r>
              <a:rPr lang="ko-KR" altLang="en-US" sz="1200" dirty="0"/>
              <a:t>의 경우 </a:t>
            </a:r>
            <a:r>
              <a:rPr lang="en-US" altLang="ko-KR" sz="1200" dirty="0"/>
              <a:t>6n+4</a:t>
            </a:r>
            <a:r>
              <a:rPr lang="ko-KR" altLang="en-US" sz="1200" dirty="0"/>
              <a:t>가 </a:t>
            </a:r>
            <a:r>
              <a:rPr lang="ko-KR" altLang="en-US" sz="1200" dirty="0" err="1"/>
              <a:t>되야하는데</a:t>
            </a:r>
            <a:r>
              <a:rPr lang="ko-KR" altLang="en-US" sz="1200" dirty="0"/>
              <a:t> </a:t>
            </a:r>
            <a:r>
              <a:rPr lang="en-US" altLang="ko-KR" sz="1200" dirty="0"/>
              <a:t>6n</a:t>
            </a:r>
            <a:r>
              <a:rPr lang="ko-KR" altLang="en-US" sz="1200" dirty="0"/>
              <a:t>이 </a:t>
            </a:r>
            <a:r>
              <a:rPr lang="ko-KR" altLang="en-US" sz="1200" dirty="0" err="1"/>
              <a:t>되는이유는</a:t>
            </a:r>
            <a:r>
              <a:rPr lang="ko-KR" altLang="en-US" sz="1200" dirty="0"/>
              <a:t> </a:t>
            </a:r>
            <a:r>
              <a:rPr lang="en-US" altLang="ko-KR" sz="1200" dirty="0"/>
              <a:t>conv2</a:t>
            </a:r>
            <a:r>
              <a:rPr lang="ko-KR" altLang="en-US" sz="1200" dirty="0"/>
              <a:t>에서 </a:t>
            </a:r>
            <a:r>
              <a:rPr lang="en-US" altLang="ko-KR" sz="1200" dirty="0"/>
              <a:t>3x3 2</a:t>
            </a:r>
            <a:r>
              <a:rPr lang="ko-KR" altLang="en-US" sz="1200" dirty="0"/>
              <a:t>개</a:t>
            </a:r>
            <a:r>
              <a:rPr lang="en-US" altLang="ko-KR" sz="1200" dirty="0"/>
              <a:t>, conv3</a:t>
            </a:r>
            <a:r>
              <a:rPr lang="ko-KR" altLang="en-US" sz="1200" dirty="0"/>
              <a:t>에서 </a:t>
            </a:r>
            <a:r>
              <a:rPr lang="en-US" altLang="ko-KR" sz="1200" dirty="0"/>
              <a:t>3x3 2</a:t>
            </a:r>
            <a:r>
              <a:rPr lang="ko-KR" altLang="en-US" sz="1200" dirty="0"/>
              <a:t>개</a:t>
            </a:r>
            <a:r>
              <a:rPr lang="en-US" altLang="ko-KR" sz="1200" dirty="0"/>
              <a:t>, </a:t>
            </a:r>
          </a:p>
          <a:p>
            <a:r>
              <a:rPr lang="en-US" altLang="ko-KR" sz="1200" dirty="0"/>
              <a:t>Conv4</a:t>
            </a:r>
            <a:r>
              <a:rPr lang="ko-KR" altLang="en-US" sz="1200" dirty="0"/>
              <a:t>에서 </a:t>
            </a:r>
            <a:r>
              <a:rPr lang="en-US" altLang="ko-KR" sz="1200" dirty="0"/>
              <a:t>3x3 2</a:t>
            </a:r>
            <a:r>
              <a:rPr lang="ko-KR" altLang="en-US" sz="1200" dirty="0"/>
              <a:t>개로 총 </a:t>
            </a:r>
            <a:r>
              <a:rPr lang="en-US" altLang="ko-KR" sz="1200" dirty="0"/>
              <a:t>6</a:t>
            </a:r>
            <a:r>
              <a:rPr lang="ko-KR" altLang="en-US" sz="1200" dirty="0"/>
              <a:t>개가 기본 </a:t>
            </a:r>
            <a:r>
              <a:rPr lang="en-US" altLang="ko-KR" sz="1200" dirty="0"/>
              <a:t>setting</a:t>
            </a:r>
            <a:r>
              <a:rPr lang="ko-KR" altLang="en-US" sz="1200" dirty="0"/>
              <a:t>이므로</a:t>
            </a:r>
            <a:r>
              <a:rPr lang="en-US" altLang="ko-KR" sz="1200" dirty="0"/>
              <a:t>, </a:t>
            </a:r>
            <a:r>
              <a:rPr lang="ko-KR" altLang="en-US" sz="1200" dirty="0"/>
              <a:t>이것보다 몇 배 </a:t>
            </a:r>
            <a:r>
              <a:rPr lang="ko-KR" altLang="en-US" sz="1200" dirty="0" err="1"/>
              <a:t>더많은</a:t>
            </a:r>
            <a:r>
              <a:rPr lang="ko-KR" altLang="en-US" sz="1200" dirty="0"/>
              <a:t> </a:t>
            </a:r>
            <a:r>
              <a:rPr lang="en-US" altLang="ko-KR" sz="1200" dirty="0"/>
              <a:t>layer</a:t>
            </a:r>
            <a:r>
              <a:rPr lang="ko-KR" altLang="en-US" sz="1200" dirty="0"/>
              <a:t>를 구성할 것인지를 결정하기 위해</a:t>
            </a:r>
            <a:endParaRPr lang="en-US" altLang="ko-KR" sz="1200" dirty="0"/>
          </a:p>
          <a:p>
            <a:r>
              <a:rPr lang="en-US" altLang="ko-KR" sz="1200" dirty="0"/>
              <a:t>6n</a:t>
            </a:r>
            <a:r>
              <a:rPr lang="ko-KR" altLang="en-US" sz="1200" dirty="0"/>
              <a:t>이 되게 됩니다</a:t>
            </a:r>
            <a:r>
              <a:rPr lang="en-US" altLang="ko-KR" sz="1200" dirty="0"/>
              <a:t>. </a:t>
            </a:r>
          </a:p>
          <a:p>
            <a:r>
              <a:rPr lang="ko-KR" altLang="en-US" sz="1200" dirty="0"/>
              <a:t>예</a:t>
            </a:r>
            <a:r>
              <a:rPr lang="en-US" altLang="ko-KR" sz="1200" dirty="0"/>
              <a:t>) layer </a:t>
            </a:r>
            <a:r>
              <a:rPr lang="ko-KR" altLang="en-US" sz="1200" dirty="0"/>
              <a:t>개수가 </a:t>
            </a:r>
            <a:r>
              <a:rPr lang="en-US" altLang="ko-KR" sz="1200" dirty="0"/>
              <a:t>16</a:t>
            </a:r>
            <a:r>
              <a:rPr lang="ko-KR" altLang="en-US" sz="1200" dirty="0"/>
              <a:t>개라면 </a:t>
            </a:r>
            <a:r>
              <a:rPr lang="en-US" altLang="ko-KR" sz="1200" dirty="0"/>
              <a:t>6*2+4 </a:t>
            </a:r>
            <a:r>
              <a:rPr lang="ko-KR" altLang="en-US" sz="1200" dirty="0"/>
              <a:t>가</a:t>
            </a:r>
            <a:r>
              <a:rPr lang="en-US" altLang="ko-KR" sz="1200" dirty="0"/>
              <a:t> </a:t>
            </a:r>
            <a:r>
              <a:rPr lang="ko-KR" altLang="en-US" sz="1200" dirty="0"/>
              <a:t>되며</a:t>
            </a:r>
            <a:r>
              <a:rPr lang="en-US" altLang="ko-KR" sz="1200" dirty="0"/>
              <a:t>, </a:t>
            </a:r>
            <a:r>
              <a:rPr lang="ko-KR" altLang="en-US" sz="1200" dirty="0"/>
              <a:t>이는 </a:t>
            </a:r>
            <a:r>
              <a:rPr lang="en-US" altLang="ko-KR" sz="1200" dirty="0"/>
              <a:t>conv2 block </a:t>
            </a:r>
            <a:r>
              <a:rPr lang="ko-KR" altLang="en-US" sz="1200" dirty="0"/>
              <a:t>내에서 </a:t>
            </a:r>
            <a:r>
              <a:rPr lang="en-US" altLang="ko-KR" sz="1200" dirty="0"/>
              <a:t>layer</a:t>
            </a:r>
            <a:r>
              <a:rPr lang="ko-KR" altLang="en-US" sz="1200" dirty="0"/>
              <a:t>가 </a:t>
            </a:r>
            <a:r>
              <a:rPr lang="en-US" altLang="ko-KR" sz="1200" dirty="0"/>
              <a:t>4</a:t>
            </a:r>
            <a:r>
              <a:rPr lang="ko-KR" altLang="en-US" sz="1200" dirty="0"/>
              <a:t>개</a:t>
            </a:r>
            <a:r>
              <a:rPr lang="en-US" altLang="ko-KR" sz="1200" dirty="0"/>
              <a:t>, conv3,conv4 block </a:t>
            </a:r>
            <a:r>
              <a:rPr lang="ko-KR" altLang="en-US" sz="1200" dirty="0"/>
              <a:t>내에서의</a:t>
            </a:r>
            <a:endParaRPr lang="en-US" altLang="ko-KR" sz="1200" dirty="0"/>
          </a:p>
          <a:p>
            <a:r>
              <a:rPr lang="en-US" altLang="ko-KR" sz="1200" dirty="0"/>
              <a:t>Layer</a:t>
            </a:r>
            <a:r>
              <a:rPr lang="ko-KR" altLang="en-US" sz="1200" dirty="0"/>
              <a:t>가 </a:t>
            </a:r>
            <a:r>
              <a:rPr lang="en-US" altLang="ko-KR" sz="1200" dirty="0"/>
              <a:t>4</a:t>
            </a:r>
            <a:r>
              <a:rPr lang="ko-KR" altLang="en-US" sz="1200" dirty="0"/>
              <a:t>개가 됩니다</a:t>
            </a:r>
            <a:r>
              <a:rPr lang="en-US" altLang="ko-KR" sz="1200" dirty="0"/>
              <a:t>. N</a:t>
            </a:r>
            <a:r>
              <a:rPr lang="ko-KR" altLang="en-US" sz="1200" dirty="0"/>
              <a:t>은 </a:t>
            </a:r>
            <a:r>
              <a:rPr lang="en-US" altLang="ko-KR" sz="1200" dirty="0"/>
              <a:t>conv block </a:t>
            </a:r>
            <a:r>
              <a:rPr lang="ko-KR" altLang="en-US" sz="1200" dirty="0"/>
              <a:t>내에서 </a:t>
            </a:r>
            <a:r>
              <a:rPr lang="en-US" altLang="ko-KR" sz="1200" dirty="0"/>
              <a:t>3x3 conv layer</a:t>
            </a:r>
            <a:r>
              <a:rPr lang="ko-KR" altLang="en-US" sz="1200" dirty="0"/>
              <a:t>의 개수에 곱해지는 계수라고 생각하자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en-US" altLang="ko-KR" sz="1200" dirty="0"/>
              <a:t>3. </a:t>
            </a:r>
            <a:r>
              <a:rPr lang="en-US" altLang="ko-KR" sz="1200" dirty="0">
                <a:highlight>
                  <a:srgbClr val="FFFF00"/>
                </a:highlight>
              </a:rPr>
              <a:t>Forward </a:t>
            </a:r>
            <a:r>
              <a:rPr lang="ko-KR" altLang="en-US" sz="1200" dirty="0">
                <a:highlight>
                  <a:srgbClr val="FFFF00"/>
                </a:highlight>
              </a:rPr>
              <a:t>함수를 </a:t>
            </a:r>
            <a:r>
              <a:rPr lang="ko-KR" altLang="en-US" sz="1200" dirty="0"/>
              <a:t>보면 </a:t>
            </a:r>
            <a:r>
              <a:rPr lang="en-US" altLang="ko-KR" sz="1200" dirty="0"/>
              <a:t>self.conv1</a:t>
            </a:r>
            <a:r>
              <a:rPr lang="ko-KR" altLang="en-US" sz="1200" dirty="0"/>
              <a:t>은 </a:t>
            </a:r>
            <a:r>
              <a:rPr lang="en-US" altLang="ko-KR" sz="1200" dirty="0"/>
              <a:t>3x3 conv</a:t>
            </a:r>
            <a:r>
              <a:rPr lang="ko-KR" altLang="en-US" sz="1200" dirty="0"/>
              <a:t>이고</a:t>
            </a:r>
            <a:r>
              <a:rPr lang="en-US" altLang="ko-KR" sz="1200" dirty="0"/>
              <a:t>, 16channe</a:t>
            </a:r>
            <a:r>
              <a:rPr lang="ko-KR" altLang="en-US" sz="1200" dirty="0"/>
              <a:t>이 </a:t>
            </a:r>
            <a:r>
              <a:rPr lang="en-US" altLang="ko-KR" sz="1200" dirty="0"/>
              <a:t>output</a:t>
            </a:r>
            <a:r>
              <a:rPr lang="ko-KR" altLang="en-US" sz="1200" dirty="0"/>
              <a:t>이 되도록 </a:t>
            </a:r>
            <a:r>
              <a:rPr lang="ko-KR" altLang="en-US" sz="1200" dirty="0" err="1"/>
              <a:t>연산되게</a:t>
            </a:r>
            <a:r>
              <a:rPr lang="ko-KR" altLang="en-US" sz="1200" dirty="0"/>
              <a:t> 한다</a:t>
            </a:r>
            <a:endParaRPr lang="en-US" altLang="ko-KR" sz="1200" dirty="0"/>
          </a:p>
          <a:p>
            <a:r>
              <a:rPr lang="ko-KR" altLang="en-US" sz="1200" dirty="0"/>
              <a:t>각각 </a:t>
            </a:r>
            <a:r>
              <a:rPr lang="en-US" altLang="ko-KR" sz="1200" dirty="0"/>
              <a:t>self.block2, self.block3 </a:t>
            </a:r>
            <a:r>
              <a:rPr lang="ko-KR" altLang="en-US" sz="1200" dirty="0"/>
              <a:t>각각 </a:t>
            </a:r>
            <a:r>
              <a:rPr lang="en-US" altLang="ko-KR" sz="1200" dirty="0"/>
              <a:t>conv2, conv3, conv4</a:t>
            </a:r>
            <a:r>
              <a:rPr lang="ko-KR" altLang="en-US" sz="1200" dirty="0"/>
              <a:t>에 대응된다</a:t>
            </a:r>
            <a:r>
              <a:rPr lang="en-US" altLang="ko-KR" sz="1200" dirty="0"/>
              <a:t>. </a:t>
            </a:r>
          </a:p>
          <a:p>
            <a:r>
              <a:rPr lang="en-US" altLang="ko-KR" sz="1200" dirty="0"/>
              <a:t>Self.block3(out)</a:t>
            </a:r>
            <a:r>
              <a:rPr lang="ko-KR" altLang="en-US" sz="1200" dirty="0"/>
              <a:t>을 거친 뒤 </a:t>
            </a:r>
            <a:r>
              <a:rPr lang="en-US" altLang="ko-KR" sz="1200" dirty="0"/>
              <a:t>BN</a:t>
            </a:r>
            <a:r>
              <a:rPr lang="ko-KR" altLang="en-US" sz="1200" dirty="0"/>
              <a:t>과 </a:t>
            </a:r>
            <a:r>
              <a:rPr lang="en-US" altLang="ko-KR" sz="1200" dirty="0" err="1"/>
              <a:t>relu</a:t>
            </a:r>
            <a:r>
              <a:rPr lang="ko-KR" altLang="en-US" sz="1200" dirty="0"/>
              <a:t>를 거치고 </a:t>
            </a:r>
            <a:r>
              <a:rPr lang="en-US" altLang="ko-KR" sz="1200" dirty="0"/>
              <a:t>avg pooling</a:t>
            </a:r>
            <a:r>
              <a:rPr lang="ko-KR" altLang="en-US" sz="1200" dirty="0"/>
              <a:t>을 적용한다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>
                <a:solidFill>
                  <a:srgbClr val="FF0000"/>
                </a:solidFill>
              </a:rPr>
              <a:t>그리고 이를 </a:t>
            </a:r>
            <a:r>
              <a:rPr lang="en-US" altLang="ko-KR" sz="1200" dirty="0">
                <a:solidFill>
                  <a:srgbClr val="FF0000"/>
                </a:solidFill>
              </a:rPr>
              <a:t>[</a:t>
            </a:r>
            <a:r>
              <a:rPr lang="en-US" altLang="ko-KR" sz="1200" dirty="0" err="1">
                <a:solidFill>
                  <a:srgbClr val="FF0000"/>
                </a:solidFill>
              </a:rPr>
              <a:t>batch_size</a:t>
            </a:r>
            <a:r>
              <a:rPr lang="en-US" altLang="ko-KR" sz="1200" dirty="0">
                <a:solidFill>
                  <a:srgbClr val="FF0000"/>
                </a:solidFill>
              </a:rPr>
              <a:t>, 64*</a:t>
            </a:r>
            <a:r>
              <a:rPr lang="en-US" altLang="ko-KR" sz="1200" dirty="0" err="1">
                <a:solidFill>
                  <a:srgbClr val="FF0000"/>
                </a:solidFill>
              </a:rPr>
              <a:t>widen_factor</a:t>
            </a:r>
            <a:r>
              <a:rPr lang="en-US" altLang="ko-KR" sz="1200" dirty="0">
                <a:solidFill>
                  <a:srgbClr val="FF0000"/>
                </a:solidFill>
              </a:rPr>
              <a:t>]</a:t>
            </a:r>
            <a:r>
              <a:rPr lang="ko-KR" altLang="en-US" sz="1200" dirty="0">
                <a:solidFill>
                  <a:srgbClr val="FF0000"/>
                </a:solidFill>
              </a:rPr>
              <a:t>의 </a:t>
            </a:r>
            <a:r>
              <a:rPr lang="en-US" altLang="ko-KR" sz="1200" dirty="0">
                <a:solidFill>
                  <a:srgbClr val="FF0000"/>
                </a:solidFill>
              </a:rPr>
              <a:t>shape</a:t>
            </a:r>
            <a:r>
              <a:rPr lang="ko-KR" altLang="en-US" sz="1200" dirty="0">
                <a:solidFill>
                  <a:srgbClr val="FF0000"/>
                </a:solidFill>
              </a:rPr>
              <a:t>로 만들어주고</a:t>
            </a:r>
            <a:r>
              <a:rPr lang="en-US" altLang="ko-KR" sz="1200" dirty="0">
                <a:solidFill>
                  <a:srgbClr val="FF0000"/>
                </a:solidFill>
              </a:rPr>
              <a:t>, </a:t>
            </a:r>
            <a:r>
              <a:rPr lang="ko-KR" altLang="en-US" sz="1200" dirty="0">
                <a:solidFill>
                  <a:srgbClr val="FF0000"/>
                </a:solidFill>
              </a:rPr>
              <a:t>마지막 </a:t>
            </a:r>
            <a:r>
              <a:rPr lang="en-US" altLang="ko-KR" sz="1200" dirty="0">
                <a:solidFill>
                  <a:srgbClr val="FF0000"/>
                </a:solidFill>
              </a:rPr>
              <a:t>fully connected layer</a:t>
            </a:r>
            <a:r>
              <a:rPr lang="ko-KR" altLang="en-US" sz="1200" dirty="0">
                <a:solidFill>
                  <a:srgbClr val="FF0000"/>
                </a:solidFill>
              </a:rPr>
              <a:t>에</a:t>
            </a:r>
            <a:endParaRPr lang="en-US" altLang="ko-KR" sz="1200" dirty="0">
              <a:solidFill>
                <a:srgbClr val="FF0000"/>
              </a:solidFill>
            </a:endParaRPr>
          </a:p>
          <a:p>
            <a:r>
              <a:rPr lang="ko-KR" altLang="en-US" sz="1200" dirty="0">
                <a:solidFill>
                  <a:srgbClr val="FF0000"/>
                </a:solidFill>
              </a:rPr>
              <a:t>연결하여 </a:t>
            </a:r>
            <a:r>
              <a:rPr lang="en-US" altLang="ko-KR" sz="1200" dirty="0">
                <a:solidFill>
                  <a:srgbClr val="FF0000"/>
                </a:solidFill>
              </a:rPr>
              <a:t>dataset</a:t>
            </a:r>
            <a:r>
              <a:rPr lang="ko-KR" altLang="en-US" sz="1200" dirty="0">
                <a:solidFill>
                  <a:srgbClr val="FF0000"/>
                </a:solidFill>
              </a:rPr>
              <a:t>의 </a:t>
            </a:r>
            <a:r>
              <a:rPr lang="en-US" altLang="ko-KR" sz="1200" dirty="0">
                <a:solidFill>
                  <a:srgbClr val="FF0000"/>
                </a:solidFill>
              </a:rPr>
              <a:t>class </a:t>
            </a:r>
            <a:r>
              <a:rPr lang="ko-KR" altLang="en-US" sz="1200" dirty="0">
                <a:solidFill>
                  <a:srgbClr val="FF0000"/>
                </a:solidFill>
              </a:rPr>
              <a:t>각각에 대한 </a:t>
            </a:r>
            <a:r>
              <a:rPr lang="en-US" altLang="ko-KR" sz="1200" dirty="0">
                <a:solidFill>
                  <a:srgbClr val="FF0000"/>
                </a:solidFill>
              </a:rPr>
              <a:t>prob</a:t>
            </a:r>
            <a:r>
              <a:rPr lang="ko-KR" altLang="en-US" sz="1200" dirty="0">
                <a:solidFill>
                  <a:srgbClr val="FF0000"/>
                </a:solidFill>
              </a:rPr>
              <a:t>를 정답으로 둔다</a:t>
            </a:r>
            <a:r>
              <a:rPr lang="en-US" altLang="ko-KR" sz="1200" dirty="0">
                <a:solidFill>
                  <a:srgbClr val="FF0000"/>
                </a:solidFill>
              </a:rPr>
              <a:t>.</a:t>
            </a:r>
          </a:p>
          <a:p>
            <a:endParaRPr lang="en-US" altLang="ko-KR" sz="1200" dirty="0"/>
          </a:p>
          <a:p>
            <a:endParaRPr lang="en-US" altLang="ko-KR" sz="1200" dirty="0"/>
          </a:p>
          <a:p>
            <a:r>
              <a:rPr lang="en-US" altLang="ko-KR" sz="1200" dirty="0">
                <a:highlight>
                  <a:srgbClr val="FFFF00"/>
                </a:highlight>
              </a:rPr>
              <a:t>4. Conv block</a:t>
            </a:r>
          </a:p>
          <a:p>
            <a:r>
              <a:rPr lang="en-US" altLang="ko-KR" sz="1200" b="1" dirty="0"/>
              <a:t> # 1st block</a:t>
            </a:r>
          </a:p>
          <a:p>
            <a:r>
              <a:rPr lang="en-US" altLang="ko-KR" sz="1200" b="1" dirty="0"/>
              <a:t>        self.block1 = </a:t>
            </a:r>
            <a:r>
              <a:rPr lang="en-US" altLang="ko-KR" sz="1200" b="1" dirty="0" err="1"/>
              <a:t>NetworkBlock</a:t>
            </a:r>
            <a:r>
              <a:rPr lang="en-US" altLang="ko-KR" sz="1200" b="1" dirty="0"/>
              <a:t>(n, </a:t>
            </a:r>
            <a:r>
              <a:rPr lang="en-US" altLang="ko-KR" sz="1200" b="1" dirty="0" err="1"/>
              <a:t>nChannels</a:t>
            </a:r>
            <a:r>
              <a:rPr lang="en-US" altLang="ko-KR" sz="1200" b="1" dirty="0"/>
              <a:t>[0], </a:t>
            </a:r>
            <a:r>
              <a:rPr lang="en-US" altLang="ko-KR" sz="1200" b="1" dirty="0" err="1"/>
              <a:t>nChannels</a:t>
            </a:r>
            <a:r>
              <a:rPr lang="en-US" altLang="ko-KR" sz="1200" b="1" dirty="0"/>
              <a:t>[1], </a:t>
            </a:r>
            <a:r>
              <a:rPr lang="en-US" altLang="ko-KR" sz="1200" b="1" dirty="0" err="1"/>
              <a:t>BasicBlock</a:t>
            </a:r>
            <a:r>
              <a:rPr lang="en-US" altLang="ko-KR" sz="1200" b="1" dirty="0"/>
              <a:t>, 1, </a:t>
            </a:r>
            <a:r>
              <a:rPr lang="en-US" altLang="ko-KR" sz="1200" b="1" dirty="0" err="1"/>
              <a:t>dropRate</a:t>
            </a:r>
            <a:r>
              <a:rPr lang="en-US" altLang="ko-KR" sz="1200" b="1" dirty="0"/>
              <a:t>)</a:t>
            </a:r>
          </a:p>
          <a:p>
            <a:pPr marL="171450" indent="-171450">
              <a:buFontTx/>
              <a:buChar char="-"/>
            </a:pPr>
            <a:r>
              <a:rPr lang="ko-KR" altLang="en-US" sz="1200" b="1" u="sng" dirty="0"/>
              <a:t>예를 들어</a:t>
            </a:r>
            <a:r>
              <a:rPr lang="ko-KR" altLang="en-US" sz="1200" b="1" dirty="0"/>
              <a:t> </a:t>
            </a:r>
            <a:r>
              <a:rPr lang="en-US" altLang="ko-KR" sz="1200" b="1" dirty="0" err="1"/>
              <a:t>NetworkBlock</a:t>
            </a:r>
            <a:r>
              <a:rPr lang="en-US" altLang="ko-KR" sz="1200" b="1" dirty="0"/>
              <a:t>(n=2, </a:t>
            </a:r>
            <a:r>
              <a:rPr lang="en-US" altLang="ko-KR" sz="1200" b="1" dirty="0" err="1"/>
              <a:t>nChannels</a:t>
            </a:r>
            <a:r>
              <a:rPr lang="en-US" altLang="ko-KR" sz="1200" b="1" dirty="0"/>
              <a:t>[0]=16, </a:t>
            </a:r>
            <a:r>
              <a:rPr lang="en-US" altLang="ko-KR" sz="1200" b="1" dirty="0" err="1"/>
              <a:t>nChannels</a:t>
            </a:r>
            <a:r>
              <a:rPr lang="en-US" altLang="ko-KR" sz="1200" b="1" dirty="0"/>
              <a:t>[1]=64, </a:t>
            </a:r>
            <a:r>
              <a:rPr lang="en-US" altLang="ko-KR" sz="1200" b="1" dirty="0" err="1"/>
              <a:t>BasicBlock</a:t>
            </a:r>
            <a:r>
              <a:rPr lang="en-US" altLang="ko-KR" sz="1200" b="1" dirty="0"/>
              <a:t>, stride = 1, </a:t>
            </a:r>
            <a:r>
              <a:rPr lang="en-US" altLang="ko-KR" sz="1200" b="1" dirty="0" err="1"/>
              <a:t>dropRate</a:t>
            </a:r>
            <a:r>
              <a:rPr lang="en-US" altLang="ko-KR" sz="1200" b="1" dirty="0"/>
              <a:t> = 0.3)</a:t>
            </a:r>
            <a:r>
              <a:rPr lang="ko-KR" altLang="en-US" sz="1200" b="1" dirty="0"/>
              <a:t>이면</a:t>
            </a:r>
            <a:endParaRPr lang="en-US" altLang="ko-KR" sz="1200" b="1" dirty="0"/>
          </a:p>
          <a:p>
            <a:r>
              <a:rPr lang="en-US" altLang="ko-KR" sz="1200" b="1" dirty="0"/>
              <a:t> def _</a:t>
            </a:r>
            <a:r>
              <a:rPr lang="en-US" altLang="ko-KR" sz="1200" b="1" dirty="0" err="1"/>
              <a:t>make_layer</a:t>
            </a:r>
            <a:r>
              <a:rPr lang="en-US" altLang="ko-KR" sz="1200" b="1" dirty="0"/>
              <a:t>(self, block = </a:t>
            </a:r>
            <a:r>
              <a:rPr lang="en-US" altLang="ko-KR" sz="1200" b="1" dirty="0" err="1"/>
              <a:t>BasixBlock</a:t>
            </a:r>
            <a:r>
              <a:rPr lang="en-US" altLang="ko-KR" sz="1200" b="1" dirty="0"/>
              <a:t>, </a:t>
            </a:r>
            <a:r>
              <a:rPr lang="en-US" altLang="ko-KR" sz="1200" b="1" dirty="0" err="1"/>
              <a:t>in_planes</a:t>
            </a:r>
            <a:r>
              <a:rPr lang="en-US" altLang="ko-KR" sz="1200" b="1" dirty="0"/>
              <a:t> = 16, </a:t>
            </a:r>
            <a:r>
              <a:rPr lang="en-US" altLang="ko-KR" sz="1200" b="1" dirty="0" err="1"/>
              <a:t>out_planes</a:t>
            </a:r>
            <a:r>
              <a:rPr lang="en-US" altLang="ko-KR" sz="1200" b="1" dirty="0"/>
              <a:t> = 64, </a:t>
            </a:r>
            <a:r>
              <a:rPr lang="en-US" altLang="ko-KR" sz="1200" b="1" dirty="0" err="1"/>
              <a:t>nb_layers</a:t>
            </a:r>
            <a:r>
              <a:rPr lang="en-US" altLang="ko-KR" sz="1200" b="1" dirty="0"/>
              <a:t>=2, stride=1, </a:t>
            </a:r>
            <a:r>
              <a:rPr lang="en-US" altLang="ko-KR" sz="1200" b="1" dirty="0" err="1"/>
              <a:t>dropRate</a:t>
            </a:r>
            <a:r>
              <a:rPr lang="en-US" altLang="ko-KR" sz="1200" b="1" dirty="0"/>
              <a:t>=0.3)</a:t>
            </a:r>
          </a:p>
          <a:p>
            <a:r>
              <a:rPr lang="ko-KR" altLang="en-US" sz="1200" b="1" dirty="0"/>
              <a:t>이 되고</a:t>
            </a:r>
            <a:r>
              <a:rPr lang="en-US" altLang="ko-KR" sz="1200" b="1" dirty="0"/>
              <a:t>, </a:t>
            </a:r>
            <a:r>
              <a:rPr lang="en-US" altLang="ko-KR" sz="1200" b="1" dirty="0" err="1"/>
              <a:t>layes</a:t>
            </a:r>
            <a:r>
              <a:rPr lang="en-US" altLang="ko-KR" sz="1200" b="1" dirty="0"/>
              <a:t>=[] , layer </a:t>
            </a:r>
            <a:r>
              <a:rPr lang="ko-KR" altLang="en-US" sz="1200" b="1" dirty="0"/>
              <a:t>수만큼 </a:t>
            </a:r>
            <a:r>
              <a:rPr lang="en-US" altLang="ko-KR" sz="1200" b="1" dirty="0"/>
              <a:t>for</a:t>
            </a:r>
            <a:r>
              <a:rPr lang="ko-KR" altLang="en-US" sz="1200" b="1" dirty="0"/>
              <a:t>문을 돌고</a:t>
            </a:r>
            <a:r>
              <a:rPr lang="en-US" altLang="ko-KR" sz="1200" b="1" dirty="0"/>
              <a:t>, layers</a:t>
            </a:r>
            <a:r>
              <a:rPr lang="ko-KR" altLang="en-US" sz="1200" b="1" dirty="0"/>
              <a:t>에 </a:t>
            </a:r>
            <a:r>
              <a:rPr lang="en-US" altLang="ko-KR" sz="1200" b="1" dirty="0"/>
              <a:t>append </a:t>
            </a:r>
            <a:r>
              <a:rPr lang="ko-KR" altLang="en-US" sz="1200" b="1" dirty="0"/>
              <a:t>된다</a:t>
            </a:r>
            <a:r>
              <a:rPr lang="en-US" altLang="ko-KR" sz="1200" b="1" dirty="0"/>
              <a:t>. </a:t>
            </a:r>
          </a:p>
          <a:p>
            <a:pPr marL="171450" indent="-171450">
              <a:buFontTx/>
              <a:buChar char="-"/>
            </a:pPr>
            <a:r>
              <a:rPr lang="en-US" altLang="ko-KR" sz="1200" b="1" dirty="0" err="1"/>
              <a:t>nb_layers</a:t>
            </a:r>
            <a:r>
              <a:rPr lang="en-US" altLang="ko-KR" sz="1200" b="1" dirty="0"/>
              <a:t> = 2</a:t>
            </a:r>
            <a:r>
              <a:rPr lang="ko-KR" altLang="en-US" sz="1200" b="1" dirty="0"/>
              <a:t>이기에 </a:t>
            </a:r>
            <a:r>
              <a:rPr lang="en-US" altLang="ko-KR" sz="1200" b="1" dirty="0"/>
              <a:t>block</a:t>
            </a:r>
            <a:r>
              <a:rPr lang="ko-KR" altLang="en-US" sz="1200" b="1" dirty="0"/>
              <a:t>이 </a:t>
            </a:r>
            <a:r>
              <a:rPr lang="en-US" altLang="ko-KR" sz="1200" b="1" dirty="0"/>
              <a:t>2</a:t>
            </a:r>
            <a:r>
              <a:rPr lang="ko-KR" altLang="en-US" sz="1200" b="1" dirty="0"/>
              <a:t>개 쌓인다</a:t>
            </a:r>
            <a:r>
              <a:rPr lang="en-US" altLang="ko-KR" sz="1200" b="1" dirty="0"/>
              <a:t>.</a:t>
            </a:r>
          </a:p>
          <a:p>
            <a:pPr marL="171450" indent="-171450">
              <a:buFontTx/>
              <a:buChar char="-"/>
            </a:pPr>
            <a:r>
              <a:rPr lang="en-US" altLang="ko-KR" sz="1200" b="1" dirty="0"/>
              <a:t>layers = [</a:t>
            </a:r>
            <a:r>
              <a:rPr lang="en-US" altLang="ko-KR" sz="1200" b="1" dirty="0" err="1"/>
              <a:t>BasicBlock</a:t>
            </a:r>
            <a:r>
              <a:rPr lang="en-US" altLang="ko-KR" sz="1200" b="1" dirty="0"/>
              <a:t>(16, 64, 1, 0.3), </a:t>
            </a:r>
            <a:r>
              <a:rPr lang="en-US" altLang="ko-KR" sz="1200" b="1" dirty="0" err="1"/>
              <a:t>BasicBlock</a:t>
            </a:r>
            <a:r>
              <a:rPr lang="en-US" altLang="ko-KR" sz="1200" b="1" dirty="0"/>
              <a:t>(64, 64, 1, 0.3)]</a:t>
            </a:r>
            <a:r>
              <a:rPr lang="ko-KR" altLang="en-US" sz="1200" b="1" dirty="0"/>
              <a:t>가 될 것입니다</a:t>
            </a:r>
            <a:r>
              <a:rPr lang="en-US" altLang="ko-KR" sz="1200" b="1" dirty="0"/>
              <a:t>.</a:t>
            </a:r>
          </a:p>
          <a:p>
            <a:r>
              <a:rPr lang="en-US" altLang="ko-KR" sz="1000" b="1" dirty="0"/>
              <a:t>(A and B or C = B if A else C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B94A2A4-7F0C-47A1-95AC-BAAC43B60C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9297" y="2911876"/>
            <a:ext cx="3722703" cy="174468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E80A4BE-91B5-4D9F-B82C-BA2B6D6993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71022" y="5016757"/>
            <a:ext cx="8149701" cy="1806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5745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3A1E511-BF8A-4A23-844D-C5D822BD4060}"/>
              </a:ext>
            </a:extLst>
          </p:cNvPr>
          <p:cNvSpPr/>
          <p:nvPr/>
        </p:nvSpPr>
        <p:spPr>
          <a:xfrm>
            <a:off x="103464" y="-1"/>
            <a:ext cx="12088536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 dirty="0">
                <a:highlight>
                  <a:srgbClr val="FFFF00"/>
                </a:highlight>
              </a:rPr>
              <a:t>10. </a:t>
            </a:r>
            <a:r>
              <a:rPr lang="ko-KR" altLang="en-US" sz="1200" b="1" dirty="0">
                <a:highlight>
                  <a:srgbClr val="FFFF00"/>
                </a:highlight>
              </a:rPr>
              <a:t>코드리뷰 </a:t>
            </a:r>
            <a:r>
              <a:rPr lang="en-US" altLang="ko-KR" sz="1200" b="1" dirty="0">
                <a:highlight>
                  <a:srgbClr val="FFFF00"/>
                </a:highlight>
              </a:rPr>
              <a:t>: </a:t>
            </a:r>
            <a:r>
              <a:rPr lang="en-US" altLang="ko-KR" sz="1200" b="1" dirty="0">
                <a:hlinkClick r:id="rId2"/>
              </a:rPr>
              <a:t>https://cumulu-s.tistory.com/36</a:t>
            </a:r>
            <a:endParaRPr lang="en-US" altLang="ko-KR" sz="1200" b="1" dirty="0"/>
          </a:p>
          <a:p>
            <a:endParaRPr lang="en-US" altLang="ko-KR" sz="1200" b="1" dirty="0"/>
          </a:p>
          <a:p>
            <a:r>
              <a:rPr lang="en-US" altLang="ko-KR" sz="1200" b="1" dirty="0"/>
              <a:t>&lt;</a:t>
            </a:r>
            <a:r>
              <a:rPr lang="ko-KR" altLang="en-US" sz="1200" b="1" dirty="0"/>
              <a:t>코드</a:t>
            </a:r>
            <a:r>
              <a:rPr lang="en-US" altLang="ko-KR" sz="1200" b="1" dirty="0"/>
              <a:t>&gt;</a:t>
            </a:r>
          </a:p>
          <a:p>
            <a:r>
              <a:rPr lang="en-US" altLang="ko-KR" sz="1200" b="1" dirty="0"/>
              <a:t>5. </a:t>
            </a:r>
            <a:r>
              <a:rPr lang="en-US" altLang="ko-KR" sz="1200" b="1" dirty="0" err="1"/>
              <a:t>BasicBlock</a:t>
            </a:r>
            <a:r>
              <a:rPr lang="en-US" altLang="ko-KR" sz="1200" b="1" dirty="0"/>
              <a:t>(16, 64, 1, 0.3) : </a:t>
            </a:r>
            <a:r>
              <a:rPr lang="en-US" altLang="ko-KR" sz="1200" b="1" dirty="0" err="1"/>
              <a:t>BasicBlock</a:t>
            </a:r>
            <a:r>
              <a:rPr lang="en-US" altLang="ko-KR" sz="1200" b="1" dirty="0"/>
              <a:t>(</a:t>
            </a:r>
            <a:r>
              <a:rPr lang="en-US" altLang="ko-KR" sz="1200" b="1" dirty="0" err="1"/>
              <a:t>in_planes</a:t>
            </a:r>
            <a:r>
              <a:rPr lang="en-US" altLang="ko-KR" sz="1200" b="1" dirty="0"/>
              <a:t>,</a:t>
            </a:r>
            <a:r>
              <a:rPr lang="ko-KR" altLang="en-US" sz="1200" b="1" dirty="0"/>
              <a:t> </a:t>
            </a:r>
            <a:r>
              <a:rPr lang="en-US" altLang="ko-KR" sz="1200" b="1" dirty="0" err="1"/>
              <a:t>out_planes</a:t>
            </a:r>
            <a:r>
              <a:rPr lang="en-US" altLang="ko-KR" sz="1200" b="1" dirty="0"/>
              <a:t>,</a:t>
            </a:r>
            <a:r>
              <a:rPr lang="ko-KR" altLang="en-US" sz="1200" b="1" dirty="0"/>
              <a:t> </a:t>
            </a:r>
            <a:r>
              <a:rPr lang="en-US" altLang="ko-KR" sz="1200" b="1" dirty="0"/>
              <a:t>stride,</a:t>
            </a:r>
            <a:r>
              <a:rPr lang="ko-KR" altLang="en-US" sz="1200" b="1" dirty="0"/>
              <a:t> </a:t>
            </a:r>
            <a:r>
              <a:rPr lang="en-US" altLang="ko-KR" sz="1200" b="1" dirty="0" err="1"/>
              <a:t>dropRate</a:t>
            </a:r>
            <a:r>
              <a:rPr lang="en-US" altLang="ko-KR" sz="1200" b="1" dirty="0"/>
              <a:t>) </a:t>
            </a:r>
            <a:r>
              <a:rPr lang="ko-KR" altLang="en-US" sz="1200" b="1" dirty="0"/>
              <a:t>가 예시</a:t>
            </a:r>
            <a:endParaRPr lang="en-US" altLang="ko-KR" sz="1200" b="1" dirty="0"/>
          </a:p>
          <a:p>
            <a:pPr marL="171450" indent="-171450">
              <a:buFontTx/>
              <a:buChar char="-"/>
            </a:pPr>
            <a:r>
              <a:rPr lang="en-US" altLang="ko-KR" sz="1200" b="1" dirty="0"/>
              <a:t>BN, </a:t>
            </a:r>
            <a:r>
              <a:rPr lang="en-US" altLang="ko-KR" sz="1200" b="1" dirty="0" err="1"/>
              <a:t>ReLU</a:t>
            </a:r>
            <a:r>
              <a:rPr lang="en-US" altLang="ko-KR" sz="1200" b="1" dirty="0"/>
              <a:t>, conv </a:t>
            </a:r>
            <a:r>
              <a:rPr lang="ko-KR" altLang="en-US" sz="1200" b="1" dirty="0"/>
              <a:t>의 과정을 겪고 </a:t>
            </a:r>
            <a:r>
              <a:rPr lang="en-US" altLang="ko-KR" sz="1200" b="1" dirty="0" err="1"/>
              <a:t>droprate</a:t>
            </a:r>
            <a:r>
              <a:rPr lang="ko-KR" altLang="en-US" sz="1200" b="1" dirty="0"/>
              <a:t>를 겪는다</a:t>
            </a:r>
            <a:endParaRPr lang="en-US" altLang="ko-KR" sz="1200" b="1" dirty="0"/>
          </a:p>
          <a:p>
            <a:pPr marL="171450" indent="-171450">
              <a:buFontTx/>
              <a:buChar char="-"/>
            </a:pPr>
            <a:r>
              <a:rPr lang="en-US" altLang="ko-KR" sz="1200" b="1" dirty="0" err="1">
                <a:solidFill>
                  <a:srgbClr val="0070C0"/>
                </a:solidFill>
              </a:rPr>
              <a:t>self.equalInOut</a:t>
            </a:r>
            <a:r>
              <a:rPr lang="en-US" altLang="ko-KR" sz="1200" b="1" dirty="0">
                <a:solidFill>
                  <a:srgbClr val="0070C0"/>
                </a:solidFill>
              </a:rPr>
              <a:t> </a:t>
            </a:r>
            <a:r>
              <a:rPr lang="ko-KR" altLang="en-US" sz="1200" b="1" dirty="0"/>
              <a:t>의 경우 위 예시는 </a:t>
            </a:r>
            <a:r>
              <a:rPr lang="en-US" altLang="ko-KR" sz="1200" b="1" dirty="0" err="1"/>
              <a:t>in_planes</a:t>
            </a:r>
            <a:r>
              <a:rPr lang="en-US" altLang="ko-KR" sz="1200" b="1" dirty="0"/>
              <a:t> </a:t>
            </a:r>
            <a:r>
              <a:rPr lang="ko-KR" altLang="en-US" sz="1200" b="1" dirty="0"/>
              <a:t>와 </a:t>
            </a:r>
            <a:r>
              <a:rPr lang="en-US" altLang="ko-KR" sz="1200" b="1" dirty="0" err="1"/>
              <a:t>out_planes</a:t>
            </a:r>
            <a:r>
              <a:rPr lang="ko-KR" altLang="en-US" sz="1200" b="1" dirty="0"/>
              <a:t>가 다르기에 </a:t>
            </a:r>
            <a:r>
              <a:rPr lang="en-US" altLang="ko-KR" sz="1200" b="1" dirty="0"/>
              <a:t>False</a:t>
            </a:r>
            <a:r>
              <a:rPr lang="ko-KR" altLang="en-US" sz="1200" b="1" dirty="0"/>
              <a:t>가 된다</a:t>
            </a:r>
            <a:r>
              <a:rPr lang="en-US" altLang="ko-KR" sz="1200" b="1" dirty="0"/>
              <a:t>.</a:t>
            </a:r>
          </a:p>
          <a:p>
            <a:r>
              <a:rPr lang="en-US" altLang="ko-KR" sz="1200" b="1" dirty="0"/>
              <a:t>   </a:t>
            </a:r>
            <a:r>
              <a:rPr lang="en-US" altLang="ko-KR" sz="1200" b="1" dirty="0" err="1"/>
              <a:t>self.equalInOut</a:t>
            </a:r>
            <a:r>
              <a:rPr lang="en-US" altLang="ko-KR" sz="1200" b="1" dirty="0"/>
              <a:t> </a:t>
            </a:r>
            <a:r>
              <a:rPr lang="ko-KR" altLang="en-US" sz="1200" b="1" dirty="0"/>
              <a:t>값은 </a:t>
            </a:r>
            <a:r>
              <a:rPr lang="en-US" altLang="ko-KR" sz="1200" b="1" dirty="0" err="1"/>
              <a:t>boolean</a:t>
            </a:r>
            <a:r>
              <a:rPr lang="ko-KR" altLang="en-US" sz="1200" b="1" dirty="0"/>
              <a:t>로 </a:t>
            </a:r>
            <a:r>
              <a:rPr lang="en-US" altLang="ko-KR" sz="1200" b="1" dirty="0"/>
              <a:t>true, false</a:t>
            </a:r>
            <a:r>
              <a:rPr lang="ko-KR" altLang="en-US" sz="1200" b="1" dirty="0"/>
              <a:t>를 내뱉는다</a:t>
            </a:r>
            <a:r>
              <a:rPr lang="en-US" altLang="ko-KR" sz="1200" b="1" dirty="0"/>
              <a:t>.</a:t>
            </a:r>
          </a:p>
          <a:p>
            <a:endParaRPr lang="en-US" altLang="ko-KR" sz="1200" b="1" dirty="0"/>
          </a:p>
          <a:p>
            <a:pPr marL="171450" indent="-171450">
              <a:buFontTx/>
              <a:buChar char="-"/>
            </a:pPr>
            <a:r>
              <a:rPr lang="en-US" altLang="ko-KR" sz="1200" b="1" dirty="0" err="1">
                <a:solidFill>
                  <a:srgbClr val="0070C0"/>
                </a:solidFill>
              </a:rPr>
              <a:t>self.convShortcut</a:t>
            </a:r>
            <a:r>
              <a:rPr lang="ko-KR" altLang="en-US" sz="1200" b="1" dirty="0"/>
              <a:t>의 경우 </a:t>
            </a:r>
            <a:r>
              <a:rPr lang="en-US" altLang="ko-KR" sz="1200" b="1" dirty="0"/>
              <a:t>: </a:t>
            </a:r>
            <a:r>
              <a:rPr lang="en-US" altLang="ko-KR" sz="1200" b="1" dirty="0" err="1"/>
              <a:t>self.equalInOut</a:t>
            </a:r>
            <a:r>
              <a:rPr lang="ko-KR" altLang="en-US" sz="1200" b="1" dirty="0"/>
              <a:t>이 </a:t>
            </a:r>
            <a:r>
              <a:rPr lang="en-US" altLang="ko-KR" sz="1200" b="1" dirty="0"/>
              <a:t>False</a:t>
            </a:r>
            <a:r>
              <a:rPr lang="ko-KR" altLang="en-US" sz="1200" b="1" dirty="0"/>
              <a:t>이면 </a:t>
            </a:r>
            <a:r>
              <a:rPr lang="en-US" altLang="ko-KR" sz="1200" b="1" dirty="0"/>
              <a:t>nn.conv2d</a:t>
            </a:r>
            <a:r>
              <a:rPr lang="ko-KR" altLang="en-US" sz="1200" b="1" dirty="0"/>
              <a:t>를 적용</a:t>
            </a:r>
            <a:r>
              <a:rPr lang="en-US" altLang="ko-KR" sz="1200" b="1" dirty="0"/>
              <a:t>, True</a:t>
            </a:r>
            <a:r>
              <a:rPr lang="ko-KR" altLang="en-US" sz="1200" b="1" dirty="0"/>
              <a:t>면 </a:t>
            </a:r>
            <a:r>
              <a:rPr lang="en-US" altLang="ko-KR" sz="1200" b="1" dirty="0"/>
              <a:t>None</a:t>
            </a:r>
          </a:p>
          <a:p>
            <a:pPr marL="171450" indent="-171450">
              <a:buFontTx/>
              <a:buChar char="-"/>
            </a:pPr>
            <a:endParaRPr lang="en-US" altLang="ko-KR" sz="1200" b="1" dirty="0"/>
          </a:p>
          <a:p>
            <a:r>
              <a:rPr lang="en-US" altLang="ko-KR" sz="1200" b="1" dirty="0"/>
              <a:t>&lt;forward </a:t>
            </a:r>
            <a:r>
              <a:rPr lang="ko-KR" altLang="en-US" sz="1200" b="1" dirty="0"/>
              <a:t>함수의 경우</a:t>
            </a:r>
            <a:r>
              <a:rPr lang="en-US" altLang="ko-KR" sz="1200" b="1" dirty="0"/>
              <a:t>&gt;</a:t>
            </a:r>
          </a:p>
          <a:p>
            <a:pPr marL="171450" indent="-171450">
              <a:buFontTx/>
              <a:buChar char="-"/>
            </a:pPr>
            <a:r>
              <a:rPr lang="en-US" altLang="ko-KR" sz="1200" b="1" dirty="0"/>
              <a:t>If not </a:t>
            </a:r>
            <a:r>
              <a:rPr lang="en-US" altLang="ko-KR" sz="1200" b="1" dirty="0" err="1"/>
              <a:t>self.equalInOut</a:t>
            </a:r>
            <a:r>
              <a:rPr lang="ko-KR" altLang="en-US" sz="1200" b="1" dirty="0"/>
              <a:t>의 </a:t>
            </a:r>
            <a:r>
              <a:rPr lang="ko-KR" altLang="en-US" sz="1200" b="1" dirty="0" err="1"/>
              <a:t>경우기</a:t>
            </a:r>
            <a:r>
              <a:rPr lang="ko-KR" altLang="en-US" sz="1200" b="1" dirty="0"/>
              <a:t> 때문에 </a:t>
            </a:r>
            <a:r>
              <a:rPr lang="en-US" altLang="ko-KR" sz="1200" b="1" dirty="0"/>
              <a:t>if not </a:t>
            </a:r>
            <a:r>
              <a:rPr lang="ko-KR" altLang="en-US" sz="1200" b="1" dirty="0"/>
              <a:t>문에 해당된다</a:t>
            </a:r>
            <a:r>
              <a:rPr lang="en-US" altLang="ko-KR" sz="1200" b="1" dirty="0"/>
              <a:t>. X=self.relu1(self.bn1(x))</a:t>
            </a:r>
          </a:p>
          <a:p>
            <a:r>
              <a:rPr lang="ko-KR" altLang="en-US" sz="1200" b="1" dirty="0"/>
              <a:t>그러고 나서 </a:t>
            </a:r>
            <a:r>
              <a:rPr lang="en-US" altLang="ko-KR" sz="1200" b="1" dirty="0"/>
              <a:t>out = self.relu2(self.bn2(self.conv1(x))</a:t>
            </a:r>
            <a:r>
              <a:rPr lang="ko-KR" altLang="en-US" sz="1200" b="1" dirty="0"/>
              <a:t>가 되고 </a:t>
            </a:r>
            <a:r>
              <a:rPr lang="en-US" altLang="ko-KR" sz="1200" b="1" dirty="0" err="1"/>
              <a:t>droprate</a:t>
            </a:r>
            <a:r>
              <a:rPr lang="en-US" altLang="ko-KR" sz="1200" b="1" dirty="0"/>
              <a:t> = 0.3 &gt;0 </a:t>
            </a:r>
            <a:r>
              <a:rPr lang="ko-KR" altLang="en-US" sz="1200" b="1" dirty="0"/>
              <a:t>이니깐</a:t>
            </a:r>
            <a:endParaRPr lang="en-US" altLang="ko-KR" sz="1200" b="1" dirty="0"/>
          </a:p>
          <a:p>
            <a:r>
              <a:rPr lang="en-US" altLang="ko-KR" sz="1200" b="1" dirty="0"/>
              <a:t> out</a:t>
            </a:r>
            <a:r>
              <a:rPr lang="ko-KR" altLang="en-US" sz="1200" b="1" dirty="0"/>
              <a:t> </a:t>
            </a:r>
            <a:r>
              <a:rPr lang="en-US" altLang="ko-KR" sz="1200" b="1" dirty="0"/>
              <a:t>= </a:t>
            </a:r>
            <a:r>
              <a:rPr lang="en-US" altLang="ko-KR" sz="1200" b="1" dirty="0" err="1"/>
              <a:t>F.dropout</a:t>
            </a:r>
            <a:r>
              <a:rPr lang="en-US" altLang="ko-KR" sz="1200" b="1" dirty="0"/>
              <a:t>(out, p=~~)</a:t>
            </a:r>
            <a:r>
              <a:rPr lang="ko-KR" altLang="en-US" sz="1200" b="1" dirty="0"/>
              <a:t>을 적용한다</a:t>
            </a:r>
            <a:r>
              <a:rPr lang="en-US" altLang="ko-KR" sz="1200" b="1" dirty="0"/>
              <a:t>.</a:t>
            </a:r>
          </a:p>
          <a:p>
            <a:endParaRPr lang="en-US" altLang="ko-KR" sz="1200" b="1" dirty="0"/>
          </a:p>
          <a:p>
            <a:pPr marL="171450" indent="-171450">
              <a:buFontTx/>
              <a:buChar char="-"/>
            </a:pPr>
            <a:r>
              <a:rPr lang="en-US" altLang="ko-KR" sz="1200" b="1" dirty="0"/>
              <a:t>training</a:t>
            </a:r>
            <a:r>
              <a:rPr lang="ko-KR" altLang="en-US" sz="1200" b="1" dirty="0"/>
              <a:t>을 </a:t>
            </a:r>
            <a:r>
              <a:rPr lang="en-US" altLang="ko-KR" sz="1200" b="1" dirty="0" err="1"/>
              <a:t>self.training</a:t>
            </a:r>
            <a:r>
              <a:rPr lang="ko-KR" altLang="en-US" sz="1200" b="1" dirty="0"/>
              <a:t>을 적용하는 이유는 현재 모델이 </a:t>
            </a:r>
            <a:r>
              <a:rPr lang="en-US" altLang="ko-KR" sz="1200" b="1" dirty="0"/>
              <a:t>train</a:t>
            </a:r>
            <a:r>
              <a:rPr lang="ko-KR" altLang="en-US" sz="1200" b="1" dirty="0"/>
              <a:t>인지 </a:t>
            </a:r>
            <a:r>
              <a:rPr lang="en-US" altLang="ko-KR" sz="1200" b="1" dirty="0"/>
              <a:t>eval </a:t>
            </a:r>
            <a:r>
              <a:rPr lang="ko-KR" altLang="en-US" sz="1200" b="1" dirty="0"/>
              <a:t>모드인지에 따라</a:t>
            </a:r>
            <a:endParaRPr lang="en-US" altLang="ko-KR" sz="1200" b="1" dirty="0"/>
          </a:p>
          <a:p>
            <a:r>
              <a:rPr lang="en-US" altLang="ko-KR" sz="1200" b="1" dirty="0"/>
              <a:t> </a:t>
            </a:r>
            <a:r>
              <a:rPr lang="en-US" altLang="ko-KR" sz="1200" b="1" dirty="0" err="1"/>
              <a:t>dropou</a:t>
            </a:r>
            <a:r>
              <a:rPr lang="ko-KR" altLang="en-US" sz="1200" b="1" dirty="0"/>
              <a:t>을 사용할지 아닐지를 결정하게 된다</a:t>
            </a:r>
            <a:r>
              <a:rPr lang="en-US" altLang="ko-KR" sz="1200" b="1" dirty="0"/>
              <a:t>. (eval </a:t>
            </a:r>
            <a:r>
              <a:rPr lang="ko-KR" altLang="en-US" sz="1200" b="1" dirty="0"/>
              <a:t>추론상태에서는 </a:t>
            </a:r>
            <a:r>
              <a:rPr lang="ko-KR" altLang="en-US" sz="1200" b="1" dirty="0" err="1"/>
              <a:t>사용안하겠지</a:t>
            </a:r>
            <a:r>
              <a:rPr lang="en-US" altLang="ko-KR" sz="1200" b="1" dirty="0"/>
              <a:t>)</a:t>
            </a:r>
          </a:p>
          <a:p>
            <a:endParaRPr lang="en-US" altLang="ko-KR" sz="1200" b="1" dirty="0"/>
          </a:p>
          <a:p>
            <a:pPr marL="171450" indent="-171450">
              <a:buFontTx/>
              <a:buChar char="-"/>
            </a:pPr>
            <a:r>
              <a:rPr lang="ko-KR" altLang="en-US" sz="1200" b="1" dirty="0"/>
              <a:t>마지막 </a:t>
            </a:r>
            <a:r>
              <a:rPr lang="en-US" altLang="ko-KR" sz="1200" b="1" dirty="0"/>
              <a:t>:</a:t>
            </a:r>
            <a:r>
              <a:rPr lang="ko-KR" altLang="en-US" sz="1200" b="1" dirty="0"/>
              <a:t> </a:t>
            </a:r>
            <a:r>
              <a:rPr lang="en-US" altLang="ko-KR" sz="1200" b="1" dirty="0"/>
              <a:t>out=self.conv2(out)</a:t>
            </a:r>
            <a:r>
              <a:rPr lang="ko-KR" altLang="en-US" sz="1200" b="1" dirty="0"/>
              <a:t> 해주고</a:t>
            </a:r>
            <a:r>
              <a:rPr lang="en-US" altLang="ko-KR" sz="1200" b="1" dirty="0"/>
              <a:t>, </a:t>
            </a:r>
            <a:r>
              <a:rPr lang="en-US" altLang="ko-KR" sz="1200" b="1" dirty="0" err="1"/>
              <a:t>torch.add</a:t>
            </a:r>
            <a:r>
              <a:rPr lang="en-US" altLang="ko-KR" sz="1200" b="1" dirty="0"/>
              <a:t>(</a:t>
            </a:r>
            <a:r>
              <a:rPr lang="en-US" altLang="ko-KR" sz="1200" b="1" dirty="0" err="1"/>
              <a:t>self.convShortcut</a:t>
            </a:r>
            <a:r>
              <a:rPr lang="en-US" altLang="ko-KR" sz="1200" b="1" dirty="0"/>
              <a:t>(x),out) </a:t>
            </a:r>
            <a:r>
              <a:rPr lang="ko-KR" altLang="en-US" sz="1200" b="1" dirty="0" err="1"/>
              <a:t>해준것</a:t>
            </a:r>
            <a:r>
              <a:rPr lang="ko-KR" altLang="en-US" sz="1200" b="1" dirty="0"/>
              <a:t> </a:t>
            </a:r>
            <a:r>
              <a:rPr lang="en-US" altLang="ko-KR" sz="1200" b="1" dirty="0"/>
              <a:t>return</a:t>
            </a:r>
          </a:p>
          <a:p>
            <a:pPr marL="171450" indent="-171450">
              <a:buFontTx/>
              <a:buChar char="-"/>
            </a:pPr>
            <a:endParaRPr lang="en-US" altLang="ko-KR" sz="1200" b="1" dirty="0"/>
          </a:p>
          <a:p>
            <a:pPr marL="171450" indent="-171450">
              <a:buFontTx/>
              <a:buChar char="-"/>
            </a:pPr>
            <a:endParaRPr lang="en-US" altLang="ko-KR" sz="1200" b="1" dirty="0"/>
          </a:p>
          <a:p>
            <a:r>
              <a:rPr lang="en-US" altLang="ko-KR" sz="1200" b="1" dirty="0">
                <a:solidFill>
                  <a:srgbClr val="0070C0"/>
                </a:solidFill>
              </a:rPr>
              <a:t>&lt;WRN 40-2&gt; </a:t>
            </a:r>
            <a:r>
              <a:rPr lang="ko-KR" altLang="en-US" sz="1200" b="1" dirty="0">
                <a:solidFill>
                  <a:srgbClr val="0070C0"/>
                </a:solidFill>
              </a:rPr>
              <a:t>예시</a:t>
            </a:r>
            <a:endParaRPr lang="en-US" altLang="ko-KR" sz="1200" b="1" dirty="0">
              <a:solidFill>
                <a:srgbClr val="0070C0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0EF0E2D-0276-466B-9E50-012829855C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9173" y="0"/>
            <a:ext cx="5382827" cy="6347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5556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3A1E511-BF8A-4A23-844D-C5D822BD4060}"/>
              </a:ext>
            </a:extLst>
          </p:cNvPr>
          <p:cNvSpPr/>
          <p:nvPr/>
        </p:nvSpPr>
        <p:spPr>
          <a:xfrm>
            <a:off x="103464" y="-1"/>
            <a:ext cx="12088536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 dirty="0">
                <a:highlight>
                  <a:srgbClr val="FFFF00"/>
                </a:highlight>
              </a:rPr>
              <a:t>10. </a:t>
            </a:r>
            <a:r>
              <a:rPr lang="ko-KR" altLang="en-US" sz="1200" b="1" dirty="0">
                <a:highlight>
                  <a:srgbClr val="FFFF00"/>
                </a:highlight>
              </a:rPr>
              <a:t>코드리뷰 </a:t>
            </a:r>
            <a:r>
              <a:rPr lang="en-US" altLang="ko-KR" sz="1200" b="1" dirty="0">
                <a:highlight>
                  <a:srgbClr val="FFFF00"/>
                </a:highlight>
              </a:rPr>
              <a:t>: </a:t>
            </a:r>
            <a:r>
              <a:rPr lang="en-US" altLang="ko-KR" sz="1200" b="1" dirty="0">
                <a:hlinkClick r:id="rId2"/>
              </a:rPr>
              <a:t>https://cumulu-s.tistory.com/36</a:t>
            </a:r>
            <a:endParaRPr lang="en-US" altLang="ko-KR" sz="1200" b="1" dirty="0"/>
          </a:p>
          <a:p>
            <a:endParaRPr lang="en-US" altLang="ko-KR" sz="1200" b="1" dirty="0"/>
          </a:p>
          <a:p>
            <a:r>
              <a:rPr lang="en-US" altLang="ko-KR" sz="1200" b="1" dirty="0"/>
              <a:t>&lt;</a:t>
            </a:r>
            <a:r>
              <a:rPr lang="ko-KR" altLang="en-US" sz="1200" b="1" dirty="0"/>
              <a:t>코드</a:t>
            </a:r>
            <a:r>
              <a:rPr lang="en-US" altLang="ko-KR" sz="1200" b="1" dirty="0"/>
              <a:t>&gt;</a:t>
            </a:r>
          </a:p>
          <a:p>
            <a:r>
              <a:rPr lang="en-US" altLang="ko-KR" sz="1200" b="1" dirty="0"/>
              <a:t>5. </a:t>
            </a:r>
            <a:r>
              <a:rPr lang="en-US" altLang="ko-KR" sz="1200" b="1" dirty="0" err="1"/>
              <a:t>BasicBlock</a:t>
            </a:r>
            <a:r>
              <a:rPr lang="en-US" altLang="ko-KR" sz="1200" b="1" dirty="0"/>
              <a:t>(16, 64, 1, 0.3) : </a:t>
            </a:r>
            <a:r>
              <a:rPr lang="en-US" altLang="ko-KR" sz="1200" b="1" dirty="0" err="1"/>
              <a:t>BasicBlock</a:t>
            </a:r>
            <a:r>
              <a:rPr lang="en-US" altLang="ko-KR" sz="1200" b="1" dirty="0"/>
              <a:t>(</a:t>
            </a:r>
            <a:r>
              <a:rPr lang="en-US" altLang="ko-KR" sz="1200" b="1" dirty="0" err="1"/>
              <a:t>in_planes</a:t>
            </a:r>
            <a:r>
              <a:rPr lang="en-US" altLang="ko-KR" sz="1200" b="1" dirty="0"/>
              <a:t>,</a:t>
            </a:r>
            <a:r>
              <a:rPr lang="ko-KR" altLang="en-US" sz="1200" b="1" dirty="0"/>
              <a:t> </a:t>
            </a:r>
            <a:r>
              <a:rPr lang="en-US" altLang="ko-KR" sz="1200" b="1" dirty="0" err="1"/>
              <a:t>out_planes</a:t>
            </a:r>
            <a:r>
              <a:rPr lang="en-US" altLang="ko-KR" sz="1200" b="1" dirty="0"/>
              <a:t>,</a:t>
            </a:r>
            <a:r>
              <a:rPr lang="ko-KR" altLang="en-US" sz="1200" b="1" dirty="0"/>
              <a:t> </a:t>
            </a:r>
            <a:r>
              <a:rPr lang="en-US" altLang="ko-KR" sz="1200" b="1" dirty="0"/>
              <a:t>stride,</a:t>
            </a:r>
            <a:r>
              <a:rPr lang="ko-KR" altLang="en-US" sz="1200" b="1" dirty="0"/>
              <a:t> </a:t>
            </a:r>
            <a:r>
              <a:rPr lang="en-US" altLang="ko-KR" sz="1200" b="1" dirty="0" err="1"/>
              <a:t>dropRate</a:t>
            </a:r>
            <a:r>
              <a:rPr lang="en-US" altLang="ko-KR" sz="1200" b="1" dirty="0"/>
              <a:t>) </a:t>
            </a:r>
            <a:r>
              <a:rPr lang="ko-KR" altLang="en-US" sz="1200" b="1" dirty="0"/>
              <a:t>가 예시</a:t>
            </a:r>
            <a:endParaRPr lang="en-US" altLang="ko-KR" sz="1200" b="1" dirty="0"/>
          </a:p>
          <a:p>
            <a:pPr marL="171450" indent="-171450">
              <a:buFontTx/>
              <a:buChar char="-"/>
            </a:pPr>
            <a:r>
              <a:rPr lang="en-US" altLang="ko-KR" sz="1200" b="1" dirty="0"/>
              <a:t>BN, </a:t>
            </a:r>
            <a:r>
              <a:rPr lang="en-US" altLang="ko-KR" sz="1200" b="1" dirty="0" err="1"/>
              <a:t>ReLU</a:t>
            </a:r>
            <a:r>
              <a:rPr lang="en-US" altLang="ko-KR" sz="1200" b="1" dirty="0"/>
              <a:t>, conv </a:t>
            </a:r>
            <a:r>
              <a:rPr lang="ko-KR" altLang="en-US" sz="1200" b="1" dirty="0"/>
              <a:t>의 과정을 겪고 </a:t>
            </a:r>
            <a:r>
              <a:rPr lang="en-US" altLang="ko-KR" sz="1200" b="1" dirty="0" err="1"/>
              <a:t>droprate</a:t>
            </a:r>
            <a:r>
              <a:rPr lang="ko-KR" altLang="en-US" sz="1200" b="1" dirty="0"/>
              <a:t>를 겪는다</a:t>
            </a:r>
            <a:endParaRPr lang="en-US" altLang="ko-KR" sz="1200" b="1" dirty="0"/>
          </a:p>
          <a:p>
            <a:pPr marL="171450" indent="-171450">
              <a:buFontTx/>
              <a:buChar char="-"/>
            </a:pPr>
            <a:r>
              <a:rPr lang="en-US" altLang="ko-KR" sz="1200" b="1" dirty="0" err="1">
                <a:solidFill>
                  <a:srgbClr val="0070C0"/>
                </a:solidFill>
              </a:rPr>
              <a:t>self.equalInOut</a:t>
            </a:r>
            <a:r>
              <a:rPr lang="en-US" altLang="ko-KR" sz="1200" b="1" dirty="0">
                <a:solidFill>
                  <a:srgbClr val="0070C0"/>
                </a:solidFill>
              </a:rPr>
              <a:t> </a:t>
            </a:r>
            <a:r>
              <a:rPr lang="ko-KR" altLang="en-US" sz="1200" b="1" dirty="0"/>
              <a:t>의 경우 위 예시는 </a:t>
            </a:r>
            <a:r>
              <a:rPr lang="en-US" altLang="ko-KR" sz="1200" b="1" dirty="0" err="1"/>
              <a:t>in_planes</a:t>
            </a:r>
            <a:r>
              <a:rPr lang="en-US" altLang="ko-KR" sz="1200" b="1" dirty="0"/>
              <a:t> </a:t>
            </a:r>
            <a:r>
              <a:rPr lang="ko-KR" altLang="en-US" sz="1200" b="1" dirty="0"/>
              <a:t>와 </a:t>
            </a:r>
            <a:r>
              <a:rPr lang="en-US" altLang="ko-KR" sz="1200" b="1" dirty="0" err="1"/>
              <a:t>out_planes</a:t>
            </a:r>
            <a:r>
              <a:rPr lang="ko-KR" altLang="en-US" sz="1200" b="1" dirty="0"/>
              <a:t>가 다르기에 </a:t>
            </a:r>
            <a:r>
              <a:rPr lang="en-US" altLang="ko-KR" sz="1200" b="1" dirty="0"/>
              <a:t>False</a:t>
            </a:r>
            <a:r>
              <a:rPr lang="ko-KR" altLang="en-US" sz="1200" b="1" dirty="0"/>
              <a:t>가 된다</a:t>
            </a:r>
            <a:r>
              <a:rPr lang="en-US" altLang="ko-KR" sz="1200" b="1" dirty="0"/>
              <a:t>.</a:t>
            </a:r>
          </a:p>
          <a:p>
            <a:r>
              <a:rPr lang="en-US" altLang="ko-KR" sz="1200" b="1" dirty="0"/>
              <a:t>   </a:t>
            </a:r>
            <a:r>
              <a:rPr lang="en-US" altLang="ko-KR" sz="1200" b="1" dirty="0" err="1"/>
              <a:t>self.equalInOut</a:t>
            </a:r>
            <a:r>
              <a:rPr lang="en-US" altLang="ko-KR" sz="1200" b="1" dirty="0"/>
              <a:t> </a:t>
            </a:r>
            <a:r>
              <a:rPr lang="ko-KR" altLang="en-US" sz="1200" b="1" dirty="0"/>
              <a:t>값은 </a:t>
            </a:r>
            <a:r>
              <a:rPr lang="en-US" altLang="ko-KR" sz="1200" b="1" dirty="0" err="1"/>
              <a:t>boolean</a:t>
            </a:r>
            <a:r>
              <a:rPr lang="ko-KR" altLang="en-US" sz="1200" b="1" dirty="0"/>
              <a:t>로 </a:t>
            </a:r>
            <a:r>
              <a:rPr lang="en-US" altLang="ko-KR" sz="1200" b="1" dirty="0"/>
              <a:t>true, false</a:t>
            </a:r>
            <a:r>
              <a:rPr lang="ko-KR" altLang="en-US" sz="1200" b="1" dirty="0"/>
              <a:t>를 내뱉는다</a:t>
            </a:r>
            <a:r>
              <a:rPr lang="en-US" altLang="ko-KR" sz="1200" b="1" dirty="0"/>
              <a:t>.</a:t>
            </a:r>
          </a:p>
          <a:p>
            <a:endParaRPr lang="en-US" altLang="ko-KR" sz="1200" b="1" dirty="0"/>
          </a:p>
          <a:p>
            <a:pPr marL="171450" indent="-171450">
              <a:buFontTx/>
              <a:buChar char="-"/>
            </a:pPr>
            <a:r>
              <a:rPr lang="en-US" altLang="ko-KR" sz="1200" b="1" dirty="0" err="1">
                <a:solidFill>
                  <a:srgbClr val="0070C0"/>
                </a:solidFill>
              </a:rPr>
              <a:t>self.convShortcut</a:t>
            </a:r>
            <a:r>
              <a:rPr lang="ko-KR" altLang="en-US" sz="1200" b="1" dirty="0"/>
              <a:t>의 경우 </a:t>
            </a:r>
            <a:r>
              <a:rPr lang="en-US" altLang="ko-KR" sz="1200" b="1" dirty="0"/>
              <a:t>: </a:t>
            </a:r>
            <a:r>
              <a:rPr lang="en-US" altLang="ko-KR" sz="1200" b="1" dirty="0" err="1"/>
              <a:t>self.equalInOut</a:t>
            </a:r>
            <a:r>
              <a:rPr lang="ko-KR" altLang="en-US" sz="1200" b="1" dirty="0"/>
              <a:t>이 </a:t>
            </a:r>
            <a:r>
              <a:rPr lang="en-US" altLang="ko-KR" sz="1200" b="1" dirty="0"/>
              <a:t>False</a:t>
            </a:r>
            <a:r>
              <a:rPr lang="ko-KR" altLang="en-US" sz="1200" b="1" dirty="0"/>
              <a:t>이면 </a:t>
            </a:r>
            <a:r>
              <a:rPr lang="en-US" altLang="ko-KR" sz="1200" b="1" dirty="0"/>
              <a:t>nn.conv2d</a:t>
            </a:r>
            <a:r>
              <a:rPr lang="ko-KR" altLang="en-US" sz="1200" b="1" dirty="0"/>
              <a:t>를 적용</a:t>
            </a:r>
            <a:r>
              <a:rPr lang="en-US" altLang="ko-KR" sz="1200" b="1" dirty="0"/>
              <a:t>, True</a:t>
            </a:r>
            <a:r>
              <a:rPr lang="ko-KR" altLang="en-US" sz="1200" b="1" dirty="0"/>
              <a:t>면 </a:t>
            </a:r>
            <a:r>
              <a:rPr lang="en-US" altLang="ko-KR" sz="1200" b="1" dirty="0"/>
              <a:t>None</a:t>
            </a:r>
          </a:p>
          <a:p>
            <a:pPr marL="171450" indent="-171450">
              <a:buFontTx/>
              <a:buChar char="-"/>
            </a:pPr>
            <a:endParaRPr lang="en-US" altLang="ko-KR" sz="1200" b="1" dirty="0"/>
          </a:p>
          <a:p>
            <a:r>
              <a:rPr lang="en-US" altLang="ko-KR" sz="1200" b="1" dirty="0"/>
              <a:t>&lt;forward </a:t>
            </a:r>
            <a:r>
              <a:rPr lang="ko-KR" altLang="en-US" sz="1200" b="1" dirty="0"/>
              <a:t>함수의 경우</a:t>
            </a:r>
            <a:r>
              <a:rPr lang="en-US" altLang="ko-KR" sz="1200" b="1" dirty="0"/>
              <a:t>&gt;</a:t>
            </a:r>
          </a:p>
          <a:p>
            <a:pPr marL="171450" indent="-171450">
              <a:buFontTx/>
              <a:buChar char="-"/>
            </a:pPr>
            <a:r>
              <a:rPr lang="en-US" altLang="ko-KR" sz="1200" b="1" dirty="0"/>
              <a:t>If not </a:t>
            </a:r>
            <a:r>
              <a:rPr lang="en-US" altLang="ko-KR" sz="1200" b="1" dirty="0" err="1"/>
              <a:t>self.equalInOut</a:t>
            </a:r>
            <a:r>
              <a:rPr lang="ko-KR" altLang="en-US" sz="1200" b="1" dirty="0"/>
              <a:t>의 </a:t>
            </a:r>
            <a:r>
              <a:rPr lang="ko-KR" altLang="en-US" sz="1200" b="1" dirty="0" err="1"/>
              <a:t>경우기</a:t>
            </a:r>
            <a:r>
              <a:rPr lang="ko-KR" altLang="en-US" sz="1200" b="1" dirty="0"/>
              <a:t> 때문에 </a:t>
            </a:r>
            <a:r>
              <a:rPr lang="en-US" altLang="ko-KR" sz="1200" b="1" dirty="0"/>
              <a:t>if not </a:t>
            </a:r>
            <a:r>
              <a:rPr lang="ko-KR" altLang="en-US" sz="1200" b="1" dirty="0"/>
              <a:t>문에 해당된다</a:t>
            </a:r>
            <a:r>
              <a:rPr lang="en-US" altLang="ko-KR" sz="1200" b="1" dirty="0"/>
              <a:t>. X=self.relu1(self.bn1(x))</a:t>
            </a:r>
          </a:p>
          <a:p>
            <a:r>
              <a:rPr lang="ko-KR" altLang="en-US" sz="1200" b="1" dirty="0"/>
              <a:t>그러고 나서 </a:t>
            </a:r>
            <a:r>
              <a:rPr lang="en-US" altLang="ko-KR" sz="1200" b="1" dirty="0"/>
              <a:t>out = self.relu2(self.bn2(self.conv1(x))</a:t>
            </a:r>
            <a:r>
              <a:rPr lang="ko-KR" altLang="en-US" sz="1200" b="1" dirty="0"/>
              <a:t>가 되고 </a:t>
            </a:r>
            <a:r>
              <a:rPr lang="en-US" altLang="ko-KR" sz="1200" b="1" dirty="0" err="1"/>
              <a:t>droprate</a:t>
            </a:r>
            <a:r>
              <a:rPr lang="en-US" altLang="ko-KR" sz="1200" b="1" dirty="0"/>
              <a:t> = 0.3 &gt;0 </a:t>
            </a:r>
            <a:r>
              <a:rPr lang="ko-KR" altLang="en-US" sz="1200" b="1" dirty="0"/>
              <a:t>이니깐</a:t>
            </a:r>
            <a:endParaRPr lang="en-US" altLang="ko-KR" sz="1200" b="1" dirty="0"/>
          </a:p>
          <a:p>
            <a:r>
              <a:rPr lang="en-US" altLang="ko-KR" sz="1200" b="1" dirty="0"/>
              <a:t> out</a:t>
            </a:r>
            <a:r>
              <a:rPr lang="ko-KR" altLang="en-US" sz="1200" b="1" dirty="0"/>
              <a:t> </a:t>
            </a:r>
            <a:r>
              <a:rPr lang="en-US" altLang="ko-KR" sz="1200" b="1" dirty="0"/>
              <a:t>= </a:t>
            </a:r>
            <a:r>
              <a:rPr lang="en-US" altLang="ko-KR" sz="1200" b="1" dirty="0" err="1"/>
              <a:t>F.dropout</a:t>
            </a:r>
            <a:r>
              <a:rPr lang="en-US" altLang="ko-KR" sz="1200" b="1" dirty="0"/>
              <a:t>(out, p=~~)</a:t>
            </a:r>
            <a:r>
              <a:rPr lang="ko-KR" altLang="en-US" sz="1200" b="1" dirty="0"/>
              <a:t>을 적용한다</a:t>
            </a:r>
            <a:r>
              <a:rPr lang="en-US" altLang="ko-KR" sz="1200" b="1" dirty="0"/>
              <a:t>.</a:t>
            </a:r>
          </a:p>
          <a:p>
            <a:endParaRPr lang="en-US" altLang="ko-KR" sz="1200" b="1" dirty="0"/>
          </a:p>
          <a:p>
            <a:pPr marL="171450" indent="-171450">
              <a:buFontTx/>
              <a:buChar char="-"/>
            </a:pPr>
            <a:r>
              <a:rPr lang="en-US" altLang="ko-KR" sz="1200" b="1" dirty="0"/>
              <a:t>training</a:t>
            </a:r>
            <a:r>
              <a:rPr lang="ko-KR" altLang="en-US" sz="1200" b="1" dirty="0"/>
              <a:t>을 </a:t>
            </a:r>
            <a:r>
              <a:rPr lang="en-US" altLang="ko-KR" sz="1200" b="1" dirty="0" err="1"/>
              <a:t>self.training</a:t>
            </a:r>
            <a:r>
              <a:rPr lang="ko-KR" altLang="en-US" sz="1200" b="1" dirty="0"/>
              <a:t>을 적용하는 이유는 현재 모델이 </a:t>
            </a:r>
            <a:r>
              <a:rPr lang="en-US" altLang="ko-KR" sz="1200" b="1" dirty="0"/>
              <a:t>train</a:t>
            </a:r>
            <a:r>
              <a:rPr lang="ko-KR" altLang="en-US" sz="1200" b="1" dirty="0"/>
              <a:t>인지 </a:t>
            </a:r>
            <a:r>
              <a:rPr lang="en-US" altLang="ko-KR" sz="1200" b="1" dirty="0"/>
              <a:t>eval </a:t>
            </a:r>
            <a:r>
              <a:rPr lang="ko-KR" altLang="en-US" sz="1200" b="1" dirty="0"/>
              <a:t>모드인지에 따라</a:t>
            </a:r>
            <a:endParaRPr lang="en-US" altLang="ko-KR" sz="1200" b="1" dirty="0"/>
          </a:p>
          <a:p>
            <a:r>
              <a:rPr lang="en-US" altLang="ko-KR" sz="1200" b="1" dirty="0"/>
              <a:t> </a:t>
            </a:r>
            <a:r>
              <a:rPr lang="en-US" altLang="ko-KR" sz="1200" b="1" dirty="0" err="1"/>
              <a:t>dropou</a:t>
            </a:r>
            <a:r>
              <a:rPr lang="ko-KR" altLang="en-US" sz="1200" b="1" dirty="0"/>
              <a:t>을 사용할지 아닐지를 결정하게 된다</a:t>
            </a:r>
            <a:r>
              <a:rPr lang="en-US" altLang="ko-KR" sz="1200" b="1" dirty="0"/>
              <a:t>. (eval </a:t>
            </a:r>
            <a:r>
              <a:rPr lang="ko-KR" altLang="en-US" sz="1200" b="1" dirty="0"/>
              <a:t>추론상태에서는 </a:t>
            </a:r>
            <a:r>
              <a:rPr lang="ko-KR" altLang="en-US" sz="1200" b="1" dirty="0" err="1"/>
              <a:t>사용안하겠지</a:t>
            </a:r>
            <a:r>
              <a:rPr lang="en-US" altLang="ko-KR" sz="1200" b="1" dirty="0"/>
              <a:t>)</a:t>
            </a:r>
          </a:p>
          <a:p>
            <a:endParaRPr lang="en-US" altLang="ko-KR" sz="1200" b="1" dirty="0"/>
          </a:p>
          <a:p>
            <a:pPr marL="171450" indent="-171450">
              <a:buFontTx/>
              <a:buChar char="-"/>
            </a:pPr>
            <a:r>
              <a:rPr lang="ko-KR" altLang="en-US" sz="1200" b="1" dirty="0"/>
              <a:t>마지막 </a:t>
            </a:r>
            <a:r>
              <a:rPr lang="en-US" altLang="ko-KR" sz="1200" b="1" dirty="0"/>
              <a:t>:</a:t>
            </a:r>
            <a:r>
              <a:rPr lang="ko-KR" altLang="en-US" sz="1200" b="1" dirty="0"/>
              <a:t> </a:t>
            </a:r>
            <a:r>
              <a:rPr lang="en-US" altLang="ko-KR" sz="1200" b="1" dirty="0"/>
              <a:t>out=self.conv2(out)</a:t>
            </a:r>
            <a:r>
              <a:rPr lang="ko-KR" altLang="en-US" sz="1200" b="1" dirty="0"/>
              <a:t> 해주고</a:t>
            </a:r>
            <a:r>
              <a:rPr lang="en-US" altLang="ko-KR" sz="1200" b="1" dirty="0"/>
              <a:t>, </a:t>
            </a:r>
            <a:r>
              <a:rPr lang="en-US" altLang="ko-KR" sz="1200" b="1" dirty="0" err="1"/>
              <a:t>torch.add</a:t>
            </a:r>
            <a:r>
              <a:rPr lang="en-US" altLang="ko-KR" sz="1200" b="1" dirty="0"/>
              <a:t>(</a:t>
            </a:r>
            <a:r>
              <a:rPr lang="en-US" altLang="ko-KR" sz="1200" b="1" dirty="0" err="1"/>
              <a:t>self.convShortcut</a:t>
            </a:r>
            <a:r>
              <a:rPr lang="en-US" altLang="ko-KR" sz="1200" b="1" dirty="0"/>
              <a:t>(x),out) </a:t>
            </a:r>
            <a:r>
              <a:rPr lang="ko-KR" altLang="en-US" sz="1200" b="1" dirty="0" err="1"/>
              <a:t>해준것</a:t>
            </a:r>
            <a:r>
              <a:rPr lang="ko-KR" altLang="en-US" sz="1200" b="1" dirty="0"/>
              <a:t> </a:t>
            </a:r>
            <a:r>
              <a:rPr lang="en-US" altLang="ko-KR" sz="1200" b="1" dirty="0"/>
              <a:t>return</a:t>
            </a:r>
          </a:p>
          <a:p>
            <a:pPr marL="171450" indent="-171450">
              <a:buFontTx/>
              <a:buChar char="-"/>
            </a:pPr>
            <a:endParaRPr lang="en-US" altLang="ko-KR" sz="1200" b="1" dirty="0"/>
          </a:p>
          <a:p>
            <a:pPr marL="171450" indent="-171450">
              <a:buFontTx/>
              <a:buChar char="-"/>
            </a:pPr>
            <a:endParaRPr lang="en-US" altLang="ko-KR" sz="1200" b="1" dirty="0"/>
          </a:p>
          <a:p>
            <a:r>
              <a:rPr lang="en-US" altLang="ko-KR" sz="1200" b="1" dirty="0">
                <a:solidFill>
                  <a:srgbClr val="0070C0"/>
                </a:solidFill>
              </a:rPr>
              <a:t>&lt;WRN 40-2&gt; </a:t>
            </a:r>
            <a:r>
              <a:rPr lang="ko-KR" altLang="en-US" sz="1200" b="1" dirty="0">
                <a:solidFill>
                  <a:srgbClr val="0070C0"/>
                </a:solidFill>
              </a:rPr>
              <a:t>예시</a:t>
            </a:r>
            <a:endParaRPr lang="en-US" altLang="ko-KR" sz="1200" b="1" dirty="0">
              <a:solidFill>
                <a:srgbClr val="0070C0"/>
              </a:solidFill>
            </a:endParaRPr>
          </a:p>
          <a:p>
            <a:pPr marL="171450" indent="-171450">
              <a:buFontTx/>
              <a:buChar char="-"/>
            </a:pPr>
            <a:r>
              <a:rPr lang="en-US" altLang="ko-KR" sz="1200" b="1" dirty="0">
                <a:solidFill>
                  <a:srgbClr val="0070C0"/>
                </a:solidFill>
              </a:rPr>
              <a:t>40</a:t>
            </a:r>
            <a:r>
              <a:rPr lang="ko-KR" altLang="en-US" sz="1200" b="1" dirty="0">
                <a:solidFill>
                  <a:srgbClr val="0070C0"/>
                </a:solidFill>
              </a:rPr>
              <a:t>은 </a:t>
            </a:r>
            <a:r>
              <a:rPr lang="en-US" altLang="ko-KR" sz="1200" b="1" dirty="0">
                <a:solidFill>
                  <a:srgbClr val="0070C0"/>
                </a:solidFill>
              </a:rPr>
              <a:t>layer</a:t>
            </a:r>
            <a:r>
              <a:rPr lang="ko-KR" altLang="en-US" sz="1200" b="1" dirty="0">
                <a:solidFill>
                  <a:srgbClr val="0070C0"/>
                </a:solidFill>
              </a:rPr>
              <a:t>수</a:t>
            </a:r>
            <a:r>
              <a:rPr lang="en-US" altLang="ko-KR" sz="1200" b="1" dirty="0">
                <a:solidFill>
                  <a:srgbClr val="0070C0"/>
                </a:solidFill>
              </a:rPr>
              <a:t>, 10</a:t>
            </a:r>
            <a:r>
              <a:rPr lang="ko-KR" altLang="en-US" sz="1200" b="1" dirty="0">
                <a:solidFill>
                  <a:srgbClr val="0070C0"/>
                </a:solidFill>
              </a:rPr>
              <a:t>은 </a:t>
            </a:r>
            <a:r>
              <a:rPr lang="en-US" altLang="ko-KR" sz="1200" b="1" dirty="0">
                <a:solidFill>
                  <a:srgbClr val="0070C0"/>
                </a:solidFill>
              </a:rPr>
              <a:t>class </a:t>
            </a:r>
            <a:r>
              <a:rPr lang="ko-KR" altLang="en-US" sz="1200" b="1" dirty="0">
                <a:solidFill>
                  <a:srgbClr val="0070C0"/>
                </a:solidFill>
              </a:rPr>
              <a:t>수</a:t>
            </a:r>
            <a:r>
              <a:rPr lang="en-US" altLang="ko-KR" sz="1200" b="1" dirty="0">
                <a:solidFill>
                  <a:srgbClr val="0070C0"/>
                </a:solidFill>
              </a:rPr>
              <a:t>, 2</a:t>
            </a:r>
            <a:r>
              <a:rPr lang="ko-KR" altLang="en-US" sz="1200" b="1" dirty="0">
                <a:solidFill>
                  <a:srgbClr val="0070C0"/>
                </a:solidFill>
              </a:rPr>
              <a:t>는 </a:t>
            </a:r>
            <a:r>
              <a:rPr lang="en-US" altLang="ko-KR" sz="1200" b="1" dirty="0">
                <a:solidFill>
                  <a:srgbClr val="0070C0"/>
                </a:solidFill>
              </a:rPr>
              <a:t>widening factor, 0.3</a:t>
            </a:r>
            <a:r>
              <a:rPr lang="ko-KR" altLang="en-US" sz="1200" b="1" dirty="0">
                <a:solidFill>
                  <a:srgbClr val="0070C0"/>
                </a:solidFill>
              </a:rPr>
              <a:t>은 </a:t>
            </a:r>
            <a:r>
              <a:rPr lang="en-US" altLang="ko-KR" sz="1200" b="1" dirty="0">
                <a:solidFill>
                  <a:srgbClr val="0070C0"/>
                </a:solidFill>
              </a:rPr>
              <a:t>drop out rate</a:t>
            </a:r>
          </a:p>
          <a:p>
            <a:pPr marL="171450" indent="-171450">
              <a:buFontTx/>
              <a:buChar char="-"/>
            </a:pPr>
            <a:r>
              <a:rPr lang="en-US" altLang="ko-KR" sz="1200" b="1" dirty="0">
                <a:solidFill>
                  <a:srgbClr val="0070C0"/>
                </a:solidFill>
                <a:hlinkClick r:id="rId2"/>
              </a:rPr>
              <a:t>https://cumulu-s.tistory.com/36</a:t>
            </a:r>
            <a:r>
              <a:rPr lang="en-US" altLang="ko-KR" sz="1200" b="1" dirty="0">
                <a:solidFill>
                  <a:srgbClr val="0070C0"/>
                </a:solidFill>
              </a:rPr>
              <a:t> </a:t>
            </a:r>
            <a:r>
              <a:rPr lang="ko-KR" altLang="en-US" sz="1200" b="1" dirty="0" err="1">
                <a:solidFill>
                  <a:srgbClr val="0070C0"/>
                </a:solidFill>
              </a:rPr>
              <a:t>코드참고</a:t>
            </a:r>
            <a:r>
              <a:rPr lang="en-US" altLang="ko-KR" sz="1200" b="1" dirty="0">
                <a:solidFill>
                  <a:srgbClr val="0070C0"/>
                </a:solidFill>
              </a:rPr>
              <a:t>(</a:t>
            </a:r>
            <a:r>
              <a:rPr lang="ko-KR" altLang="en-US" sz="1200" b="1" dirty="0">
                <a:solidFill>
                  <a:srgbClr val="0070C0"/>
                </a:solidFill>
              </a:rPr>
              <a:t>최고</a:t>
            </a:r>
            <a:r>
              <a:rPr lang="en-US" altLang="ko-KR" sz="1200" b="1" dirty="0">
                <a:solidFill>
                  <a:srgbClr val="0070C0"/>
                </a:solidFill>
              </a:rPr>
              <a:t>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0EF0E2D-0276-466B-9E50-012829855C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9173" y="0"/>
            <a:ext cx="5382827" cy="6347534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4A51EB6C-437A-4CB6-9170-AAA4CBCAD1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464" y="4740676"/>
            <a:ext cx="5382828" cy="2117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8758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DF42535-93A4-45E1-9A94-6F421FD4BF83}"/>
              </a:ext>
            </a:extLst>
          </p:cNvPr>
          <p:cNvSpPr/>
          <p:nvPr/>
        </p:nvSpPr>
        <p:spPr>
          <a:xfrm>
            <a:off x="2509120" y="2791573"/>
            <a:ext cx="717375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400"/>
              <a:t>Knowledge distillation </a:t>
            </a:r>
            <a:r>
              <a:rPr lang="ko-KR" altLang="en-US" sz="4400" dirty="0"/>
              <a:t>코드</a:t>
            </a:r>
          </a:p>
        </p:txBody>
      </p:sp>
    </p:spTree>
    <p:extLst>
      <p:ext uri="{BB962C8B-B14F-4D97-AF65-F5344CB8AC3E}">
        <p14:creationId xmlns:p14="http://schemas.microsoft.com/office/powerpoint/2010/main" val="1688186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3A1E511-BF8A-4A23-844D-C5D822BD4060}"/>
              </a:ext>
            </a:extLst>
          </p:cNvPr>
          <p:cNvSpPr/>
          <p:nvPr/>
        </p:nvSpPr>
        <p:spPr>
          <a:xfrm>
            <a:off x="103464" y="-1"/>
            <a:ext cx="1208853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 dirty="0">
                <a:solidFill>
                  <a:srgbClr val="0070C0"/>
                </a:solidFill>
              </a:rPr>
              <a:t>1. def </a:t>
            </a:r>
            <a:r>
              <a:rPr lang="en-US" altLang="ko-KR" sz="1200" b="1" dirty="0" err="1">
                <a:solidFill>
                  <a:srgbClr val="0070C0"/>
                </a:solidFill>
              </a:rPr>
              <a:t>studentLoss</a:t>
            </a:r>
            <a:r>
              <a:rPr lang="en-US" altLang="ko-KR" sz="1200" b="1" dirty="0">
                <a:solidFill>
                  <a:srgbClr val="0070C0"/>
                </a:solidFill>
              </a:rPr>
              <a:t>(</a:t>
            </a:r>
            <a:r>
              <a:rPr lang="en-US" altLang="ko-KR" sz="1200" b="1" dirty="0" err="1">
                <a:solidFill>
                  <a:srgbClr val="0070C0"/>
                </a:solidFill>
              </a:rPr>
              <a:t>teacher_pred</a:t>
            </a:r>
            <a:r>
              <a:rPr lang="en-US" altLang="ko-KR" sz="1200" b="1" dirty="0">
                <a:solidFill>
                  <a:srgbClr val="0070C0"/>
                </a:solidFill>
              </a:rPr>
              <a:t>, </a:t>
            </a:r>
            <a:r>
              <a:rPr lang="en-US" altLang="ko-KR" sz="1200" b="1" dirty="0" err="1">
                <a:solidFill>
                  <a:srgbClr val="0070C0"/>
                </a:solidFill>
              </a:rPr>
              <a:t>student_pred</a:t>
            </a:r>
            <a:r>
              <a:rPr lang="en-US" altLang="ko-KR" sz="1200" b="1" dirty="0">
                <a:solidFill>
                  <a:srgbClr val="0070C0"/>
                </a:solidFill>
              </a:rPr>
              <a:t>, targets, T, alpha):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8E6F9B0-1E8D-40B4-964E-D6F6B3B29B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65" y="276998"/>
            <a:ext cx="5992536" cy="2679266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F7B1C047-DD2E-4849-8FC2-F763C87E6535}"/>
              </a:ext>
            </a:extLst>
          </p:cNvPr>
          <p:cNvSpPr/>
          <p:nvPr/>
        </p:nvSpPr>
        <p:spPr>
          <a:xfrm>
            <a:off x="103464" y="3089754"/>
            <a:ext cx="12088536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200" dirty="0"/>
              <a:t>loss</a:t>
            </a:r>
            <a:r>
              <a:rPr lang="ko-KR" altLang="en-US" sz="1200" dirty="0"/>
              <a:t>에 대해서 공부</a:t>
            </a:r>
            <a:r>
              <a:rPr lang="en-US" altLang="ko-KR" sz="1200" dirty="0"/>
              <a:t>!! </a:t>
            </a:r>
          </a:p>
          <a:p>
            <a:r>
              <a:rPr lang="en-US" altLang="ko-KR" sz="1200" dirty="0"/>
              <a:t>- </a:t>
            </a:r>
            <a:r>
              <a:rPr lang="ko-KR" altLang="en-US" sz="1200" dirty="0" err="1"/>
              <a:t>L은</a:t>
            </a:r>
            <a:r>
              <a:rPr lang="ko-KR" altLang="en-US" sz="1200" dirty="0"/>
              <a:t> 손실함수, </a:t>
            </a:r>
            <a:r>
              <a:rPr lang="ko-KR" altLang="en-US" sz="1200" dirty="0" err="1"/>
              <a:t>S는</a:t>
            </a:r>
            <a:r>
              <a:rPr lang="ko-KR" altLang="en-US" sz="1200" dirty="0"/>
              <a:t> </a:t>
            </a:r>
            <a:r>
              <a:rPr lang="ko-KR" altLang="en-US" sz="1200" dirty="0" err="1"/>
              <a:t>stduent</a:t>
            </a:r>
            <a:r>
              <a:rPr lang="ko-KR" altLang="en-US" sz="1200" dirty="0"/>
              <a:t> </a:t>
            </a:r>
            <a:r>
              <a:rPr lang="ko-KR" altLang="en-US" sz="1200" dirty="0" err="1"/>
              <a:t>model</a:t>
            </a:r>
            <a:r>
              <a:rPr lang="ko-KR" altLang="en-US" sz="1200" dirty="0"/>
              <a:t>, </a:t>
            </a:r>
            <a:r>
              <a:rPr lang="ko-KR" altLang="en-US" sz="1200" dirty="0" err="1"/>
              <a:t>T는</a:t>
            </a:r>
            <a:r>
              <a:rPr lang="ko-KR" altLang="en-US" sz="1200" dirty="0"/>
              <a:t> </a:t>
            </a:r>
            <a:r>
              <a:rPr lang="ko-KR" altLang="en-US" sz="1200" dirty="0" err="1"/>
              <a:t>teacher</a:t>
            </a:r>
            <a:r>
              <a:rPr lang="ko-KR" altLang="en-US" sz="1200" dirty="0"/>
              <a:t> </a:t>
            </a:r>
            <a:r>
              <a:rPr lang="ko-KR" altLang="en-US" sz="1200" dirty="0" err="1"/>
              <a:t>model</a:t>
            </a:r>
            <a:r>
              <a:rPr lang="ko-KR" altLang="en-US" sz="1200" dirty="0"/>
              <a:t>, (</a:t>
            </a:r>
            <a:r>
              <a:rPr lang="ko-KR" altLang="en-US" sz="1200" dirty="0" err="1"/>
              <a:t>x,y</a:t>
            </a:r>
            <a:r>
              <a:rPr lang="ko-KR" altLang="en-US" sz="1200" dirty="0"/>
              <a:t>)는 이미지 1개와 , 그 이미지의 </a:t>
            </a:r>
            <a:r>
              <a:rPr lang="ko-KR" altLang="en-US" sz="1200" dirty="0" err="1"/>
              <a:t>label</a:t>
            </a:r>
            <a:r>
              <a:rPr lang="ko-KR" altLang="en-US" sz="1200" dirty="0"/>
              <a:t>, </a:t>
            </a:r>
            <a:r>
              <a:rPr lang="ko-KR" altLang="en-US" sz="1200" dirty="0" err="1"/>
              <a:t>theta는</a:t>
            </a:r>
            <a:r>
              <a:rPr lang="ko-KR" altLang="en-US" sz="1200" dirty="0"/>
              <a:t> 모델의 학습 파라미터, </a:t>
            </a:r>
            <a:r>
              <a:rPr lang="ko-KR" altLang="en-US" sz="1200" dirty="0" err="1"/>
              <a:t>tau는</a:t>
            </a:r>
            <a:r>
              <a:rPr lang="ko-KR" altLang="en-US" sz="1200" dirty="0"/>
              <a:t> </a:t>
            </a:r>
            <a:r>
              <a:rPr lang="ko-KR" altLang="en-US" sz="1200" dirty="0" err="1"/>
              <a:t>temperature</a:t>
            </a:r>
            <a:endParaRPr lang="ko-KR" altLang="en-US" sz="1200" dirty="0"/>
          </a:p>
          <a:p>
            <a:r>
              <a:rPr lang="ko-KR" altLang="en-US" sz="1200" dirty="0"/>
              <a:t>  위 손실함수는 </a:t>
            </a:r>
            <a:r>
              <a:rPr lang="ko-KR" altLang="en-US" sz="1200" dirty="0" err="1"/>
              <a:t>Cross</a:t>
            </a:r>
            <a:r>
              <a:rPr lang="ko-KR" altLang="en-US" sz="1200" dirty="0"/>
              <a:t> </a:t>
            </a:r>
            <a:r>
              <a:rPr lang="ko-KR" altLang="en-US" sz="1200" dirty="0" err="1"/>
              <a:t>Entropy</a:t>
            </a:r>
            <a:r>
              <a:rPr lang="ko-KR" altLang="en-US" sz="1200" dirty="0"/>
              <a:t> </a:t>
            </a:r>
            <a:r>
              <a:rPr lang="ko-KR" altLang="en-US" sz="1200" dirty="0" err="1"/>
              <a:t>Loss</a:t>
            </a:r>
            <a:r>
              <a:rPr lang="ko-KR" altLang="en-US" sz="1200" dirty="0"/>
              <a:t>(</a:t>
            </a:r>
            <a:r>
              <a:rPr lang="ko-KR" altLang="en-US" sz="1200" dirty="0" err="1"/>
              <a:t>L</a:t>
            </a:r>
            <a:r>
              <a:rPr lang="en-US" altLang="ko-KR" sz="1200" dirty="0"/>
              <a:t>_CE</a:t>
            </a:r>
            <a:r>
              <a:rPr lang="ko-KR" altLang="en-US" sz="1200" dirty="0"/>
              <a:t>)와 </a:t>
            </a:r>
            <a:r>
              <a:rPr lang="ko-KR" altLang="en-US" sz="1200" dirty="0" err="1"/>
              <a:t>Distillation</a:t>
            </a:r>
            <a:r>
              <a:rPr lang="ko-KR" altLang="en-US" sz="1200" dirty="0"/>
              <a:t> </a:t>
            </a:r>
            <a:r>
              <a:rPr lang="ko-KR" altLang="en-US" sz="1200" dirty="0" err="1"/>
              <a:t>Loss</a:t>
            </a:r>
            <a:r>
              <a:rPr lang="ko-KR" altLang="en-US" sz="1200" dirty="0"/>
              <a:t>(</a:t>
            </a:r>
            <a:r>
              <a:rPr lang="ko-KR" altLang="en-US" sz="1200" dirty="0" err="1"/>
              <a:t>L</a:t>
            </a:r>
            <a:r>
              <a:rPr lang="ko-KR" altLang="en-US" sz="1200" dirty="0"/>
              <a:t>_</a:t>
            </a:r>
            <a:r>
              <a:rPr lang="en-US" altLang="ko-KR" sz="1200" dirty="0"/>
              <a:t>KD</a:t>
            </a:r>
            <a:r>
              <a:rPr lang="ko-KR" altLang="en-US" sz="1200" dirty="0"/>
              <a:t>)로 구성된다. </a:t>
            </a:r>
          </a:p>
          <a:p>
            <a:endParaRPr lang="ko-KR" altLang="en-US" sz="1200" dirty="0"/>
          </a:p>
          <a:p>
            <a:r>
              <a:rPr lang="en-US" altLang="ko-KR" sz="1200" dirty="0"/>
              <a:t>- </a:t>
            </a:r>
            <a:r>
              <a:rPr lang="ko-KR" altLang="en-US" sz="1200" dirty="0" err="1"/>
              <a:t>L</a:t>
            </a:r>
            <a:r>
              <a:rPr lang="ko-KR" altLang="en-US" sz="1200" dirty="0"/>
              <a:t>_</a:t>
            </a:r>
            <a:r>
              <a:rPr lang="en-US" altLang="ko-KR" sz="1200" dirty="0"/>
              <a:t>CE</a:t>
            </a:r>
            <a:r>
              <a:rPr lang="ko-KR" altLang="en-US" sz="1200" dirty="0"/>
              <a:t> : </a:t>
            </a:r>
            <a:r>
              <a:rPr lang="ko-KR" altLang="en-US" sz="1200" dirty="0" err="1"/>
              <a:t>Original</a:t>
            </a:r>
            <a:r>
              <a:rPr lang="ko-KR" altLang="en-US" sz="1200" dirty="0"/>
              <a:t> (</a:t>
            </a:r>
            <a:r>
              <a:rPr lang="ko-KR" altLang="en-US" sz="1200" dirty="0" err="1"/>
              <a:t>hard</a:t>
            </a:r>
            <a:r>
              <a:rPr lang="ko-KR" altLang="en-US" sz="1200" dirty="0"/>
              <a:t>) </a:t>
            </a:r>
            <a:r>
              <a:rPr lang="ko-KR" altLang="en-US" sz="1200" dirty="0" err="1"/>
              <a:t>label과</a:t>
            </a:r>
            <a:r>
              <a:rPr lang="ko-KR" altLang="en-US" sz="1200" dirty="0"/>
              <a:t> </a:t>
            </a:r>
            <a:r>
              <a:rPr lang="ko-KR" altLang="en-US" sz="1200" dirty="0" err="1"/>
              <a:t>student</a:t>
            </a:r>
            <a:r>
              <a:rPr lang="ko-KR" altLang="en-US" sz="1200" dirty="0"/>
              <a:t> </a:t>
            </a:r>
            <a:r>
              <a:rPr lang="ko-KR" altLang="en-US" sz="1200" dirty="0" err="1"/>
              <a:t>network</a:t>
            </a:r>
            <a:r>
              <a:rPr lang="ko-KR" altLang="en-US" sz="1200" dirty="0"/>
              <a:t> </a:t>
            </a:r>
            <a:r>
              <a:rPr lang="ko-KR" altLang="en-US" sz="1200" dirty="0" err="1"/>
              <a:t>hard</a:t>
            </a:r>
            <a:r>
              <a:rPr lang="ko-KR" altLang="en-US" sz="1200" dirty="0"/>
              <a:t> </a:t>
            </a:r>
            <a:r>
              <a:rPr lang="ko-KR" altLang="en-US" sz="1200" dirty="0" err="1"/>
              <a:t>prediction을</a:t>
            </a:r>
            <a:r>
              <a:rPr lang="ko-KR" altLang="en-US" sz="1200" dirty="0"/>
              <a:t> 이용하여 </a:t>
            </a:r>
            <a:r>
              <a:rPr lang="ko-KR" altLang="en-US" sz="1200" dirty="0" err="1"/>
              <a:t>classification</a:t>
            </a:r>
            <a:r>
              <a:rPr lang="ko-KR" altLang="en-US" sz="1200" dirty="0"/>
              <a:t> </a:t>
            </a:r>
            <a:r>
              <a:rPr lang="ko-KR" altLang="en-US" sz="1200" dirty="0" err="1"/>
              <a:t>loss</a:t>
            </a:r>
            <a:r>
              <a:rPr lang="ko-KR" altLang="en-US" sz="1200" dirty="0"/>
              <a:t> 구성한다.</a:t>
            </a:r>
          </a:p>
          <a:p>
            <a:endParaRPr lang="ko-KR" altLang="en-US" sz="1200" dirty="0"/>
          </a:p>
          <a:p>
            <a:r>
              <a:rPr lang="en-US" altLang="ko-KR" sz="1200" dirty="0"/>
              <a:t>- </a:t>
            </a:r>
            <a:r>
              <a:rPr lang="ko-KR" altLang="en-US" sz="1200" dirty="0" err="1"/>
              <a:t>L</a:t>
            </a:r>
            <a:r>
              <a:rPr lang="ko-KR" altLang="en-US" sz="1200" dirty="0"/>
              <a:t>_</a:t>
            </a:r>
            <a:r>
              <a:rPr lang="en-US" altLang="ko-KR" sz="1200" dirty="0"/>
              <a:t>KD</a:t>
            </a:r>
            <a:r>
              <a:rPr lang="ko-KR" altLang="en-US" sz="1200" dirty="0"/>
              <a:t> : 학습된 </a:t>
            </a:r>
            <a:r>
              <a:rPr lang="ko-KR" altLang="en-US" sz="1200" dirty="0" err="1"/>
              <a:t>teacher</a:t>
            </a:r>
            <a:r>
              <a:rPr lang="ko-KR" altLang="en-US" sz="1200" dirty="0"/>
              <a:t> </a:t>
            </a:r>
            <a:r>
              <a:rPr lang="ko-KR" altLang="en-US" sz="1200" dirty="0" err="1"/>
              <a:t>model의</a:t>
            </a:r>
            <a:r>
              <a:rPr lang="ko-KR" altLang="en-US" sz="1200" dirty="0"/>
              <a:t> </a:t>
            </a:r>
            <a:r>
              <a:rPr lang="ko-KR" altLang="en-US" sz="1200" dirty="0" err="1"/>
              <a:t>soft</a:t>
            </a:r>
            <a:r>
              <a:rPr lang="ko-KR" altLang="en-US" sz="1200" dirty="0"/>
              <a:t> </a:t>
            </a:r>
            <a:r>
              <a:rPr lang="ko-KR" altLang="en-US" sz="1200" dirty="0" err="1"/>
              <a:t>labels와</a:t>
            </a:r>
            <a:r>
              <a:rPr lang="ko-KR" altLang="en-US" sz="1200" dirty="0"/>
              <a:t> </a:t>
            </a:r>
            <a:r>
              <a:rPr lang="ko-KR" altLang="en-US" sz="1200" dirty="0" err="1"/>
              <a:t>student</a:t>
            </a:r>
            <a:r>
              <a:rPr lang="ko-KR" altLang="en-US" sz="1200" dirty="0"/>
              <a:t> </a:t>
            </a:r>
            <a:r>
              <a:rPr lang="ko-KR" altLang="en-US" sz="1200" dirty="0" err="1"/>
              <a:t>model의</a:t>
            </a:r>
            <a:r>
              <a:rPr lang="ko-KR" altLang="en-US" sz="1200" dirty="0"/>
              <a:t> </a:t>
            </a:r>
            <a:r>
              <a:rPr lang="ko-KR" altLang="en-US" sz="1200" dirty="0" err="1"/>
              <a:t>soft</a:t>
            </a:r>
            <a:r>
              <a:rPr lang="ko-KR" altLang="en-US" sz="1200" dirty="0"/>
              <a:t> </a:t>
            </a:r>
            <a:r>
              <a:rPr lang="ko-KR" altLang="en-US" sz="1200" dirty="0" err="1"/>
              <a:t>predictions를</a:t>
            </a:r>
            <a:r>
              <a:rPr lang="ko-KR" altLang="en-US" sz="1200" dirty="0"/>
              <a:t> 비교하여 </a:t>
            </a:r>
            <a:r>
              <a:rPr lang="ko-KR" altLang="en-US" sz="1200" dirty="0" err="1"/>
              <a:t>distillation</a:t>
            </a:r>
            <a:r>
              <a:rPr lang="ko-KR" altLang="en-US" sz="1200" dirty="0"/>
              <a:t> </a:t>
            </a:r>
            <a:r>
              <a:rPr lang="ko-KR" altLang="en-US" sz="1200" dirty="0" err="1"/>
              <a:t>loss</a:t>
            </a:r>
            <a:r>
              <a:rPr lang="ko-KR" altLang="en-US" sz="1200" dirty="0"/>
              <a:t> 를 구성한다</a:t>
            </a:r>
          </a:p>
          <a:p>
            <a:endParaRPr lang="ko-KR" altLang="en-US" sz="1200" dirty="0"/>
          </a:p>
          <a:p>
            <a:pPr marL="171450" indent="-171450">
              <a:buFontTx/>
              <a:buChar char="-"/>
            </a:pPr>
            <a:r>
              <a:rPr lang="ko-KR" altLang="en-US" sz="1200" dirty="0"/>
              <a:t>온도(</a:t>
            </a:r>
            <a:r>
              <a:rPr lang="ko-KR" altLang="en-US" sz="1200" dirty="0" err="1"/>
              <a:t>tau</a:t>
            </a:r>
            <a:r>
              <a:rPr lang="ko-KR" altLang="en-US" sz="1200" dirty="0"/>
              <a:t>)는 동일하게 설정하고 </a:t>
            </a:r>
            <a:r>
              <a:rPr lang="ko-KR" altLang="en-US" sz="1200" dirty="0" err="1"/>
              <a:t>Cross</a:t>
            </a:r>
            <a:r>
              <a:rPr lang="ko-KR" altLang="en-US" sz="1200" dirty="0"/>
              <a:t> </a:t>
            </a:r>
            <a:r>
              <a:rPr lang="ko-KR" altLang="en-US" sz="1200" dirty="0" err="1"/>
              <a:t>entropy</a:t>
            </a:r>
            <a:r>
              <a:rPr lang="ko-KR" altLang="en-US" sz="1200" dirty="0"/>
              <a:t> </a:t>
            </a:r>
            <a:r>
              <a:rPr lang="ko-KR" altLang="en-US" sz="1200" dirty="0" err="1"/>
              <a:t>loss를</a:t>
            </a:r>
            <a:r>
              <a:rPr lang="ko-KR" altLang="en-US" sz="1200" dirty="0"/>
              <a:t> 사용</a:t>
            </a:r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r>
              <a:rPr lang="en-US" altLang="ko-KR" sz="1200" dirty="0"/>
              <a:t>2. KD</a:t>
            </a:r>
            <a:r>
              <a:rPr lang="ko-KR" altLang="en-US" sz="1200" dirty="0"/>
              <a:t>가 주는 의미</a:t>
            </a:r>
            <a:r>
              <a:rPr lang="en-US" altLang="ko-KR" sz="1200" dirty="0"/>
              <a:t>? </a:t>
            </a:r>
          </a:p>
          <a:p>
            <a:pPr marL="171450" indent="-171450">
              <a:buFontTx/>
              <a:buChar char="-"/>
            </a:pPr>
            <a:r>
              <a:rPr lang="en-US" altLang="ko-KR" sz="1200" dirty="0">
                <a:solidFill>
                  <a:srgbClr val="212529"/>
                </a:solidFill>
                <a:latin typeface="Source Sans Pro" panose="020B0503030403020204" pitchFamily="34" charset="0"/>
              </a:rPr>
              <a:t>Knowledge Distillation</a:t>
            </a:r>
            <a:r>
              <a:rPr lang="ko-KR" altLang="en-US" sz="1200" dirty="0">
                <a:solidFill>
                  <a:srgbClr val="212529"/>
                </a:solidFill>
                <a:latin typeface="Source Sans Pro" panose="020B0503030403020204" pitchFamily="34" charset="0"/>
              </a:rPr>
              <a:t>은 같은 도메인 내 모델 </a:t>
            </a:r>
            <a:r>
              <a:rPr lang="en-US" altLang="ko-KR" sz="1200" dirty="0">
                <a:solidFill>
                  <a:srgbClr val="212529"/>
                </a:solidFill>
                <a:latin typeface="Source Sans Pro" panose="020B0503030403020204" pitchFamily="34" charset="0"/>
              </a:rPr>
              <a:t>A</a:t>
            </a:r>
            <a:r>
              <a:rPr lang="ko-KR" altLang="en-US" sz="1200" dirty="0">
                <a:solidFill>
                  <a:srgbClr val="212529"/>
                </a:solidFill>
                <a:latin typeface="Source Sans Pro" panose="020B0503030403020204" pitchFamily="34" charset="0"/>
              </a:rPr>
              <a:t>에게 모델 </a:t>
            </a:r>
            <a:r>
              <a:rPr lang="en-US" altLang="ko-KR" sz="1200" dirty="0">
                <a:solidFill>
                  <a:srgbClr val="212529"/>
                </a:solidFill>
                <a:latin typeface="Source Sans Pro" panose="020B0503030403020204" pitchFamily="34" charset="0"/>
              </a:rPr>
              <a:t>B</a:t>
            </a:r>
            <a:r>
              <a:rPr lang="ko-KR" altLang="en-US" sz="1200" dirty="0">
                <a:solidFill>
                  <a:srgbClr val="212529"/>
                </a:solidFill>
                <a:latin typeface="Source Sans Pro" panose="020B0503030403020204" pitchFamily="34" charset="0"/>
              </a:rPr>
              <a:t>가 지식을 전달하는 방식 </a:t>
            </a:r>
            <a:r>
              <a:rPr lang="en-US" altLang="ko-KR" sz="1200" dirty="0">
                <a:solidFill>
                  <a:srgbClr val="212529"/>
                </a:solidFill>
                <a:latin typeface="Source Sans Pro" panose="020B0503030403020204" pitchFamily="34" charset="0"/>
              </a:rPr>
              <a:t>(Model Compression </a:t>
            </a:r>
            <a:r>
              <a:rPr lang="ko-KR" altLang="en-US" sz="1200" dirty="0">
                <a:solidFill>
                  <a:srgbClr val="212529"/>
                </a:solidFill>
                <a:latin typeface="Source Sans Pro" panose="020B0503030403020204" pitchFamily="34" charset="0"/>
              </a:rPr>
              <a:t>효과</a:t>
            </a:r>
            <a:r>
              <a:rPr lang="en-US" altLang="ko-KR" sz="1200" dirty="0">
                <a:solidFill>
                  <a:srgbClr val="212529"/>
                </a:solidFill>
                <a:latin typeface="Source Sans Pro" panose="020B0503030403020204" pitchFamily="34" charset="0"/>
              </a:rPr>
              <a:t>)</a:t>
            </a:r>
          </a:p>
          <a:p>
            <a:pPr marL="171450" indent="-171450">
              <a:buFontTx/>
              <a:buChar char="-"/>
            </a:pPr>
            <a:r>
              <a:rPr lang="ko-KR" altLang="en-US" sz="1200" dirty="0">
                <a:solidFill>
                  <a:srgbClr val="212529"/>
                </a:solidFill>
                <a:latin typeface="Source Sans Pro" panose="020B0503030403020204" pitchFamily="34" charset="0"/>
              </a:rPr>
              <a:t>무거운 모델을 경량화하기 위한 방법</a:t>
            </a:r>
            <a:r>
              <a:rPr lang="en-US" altLang="ko-KR" sz="1200" dirty="0">
                <a:solidFill>
                  <a:srgbClr val="212529"/>
                </a:solidFill>
                <a:latin typeface="Source Sans Pro" panose="020B0503030403020204" pitchFamily="34" charset="0"/>
              </a:rPr>
              <a:t>, KD</a:t>
            </a:r>
          </a:p>
          <a:p>
            <a:endParaRPr lang="en-US" altLang="ko-KR" sz="1200" dirty="0"/>
          </a:p>
          <a:p>
            <a:r>
              <a:rPr lang="en-US" altLang="ko-KR" sz="1200" dirty="0"/>
              <a:t>3. </a:t>
            </a:r>
            <a:r>
              <a:rPr lang="ko-KR" altLang="en-US" sz="1200" dirty="0"/>
              <a:t>학습방법</a:t>
            </a:r>
            <a:endParaRPr lang="en-US" altLang="ko-KR" sz="1200" dirty="0"/>
          </a:p>
          <a:p>
            <a:pPr marL="171450" indent="-171450">
              <a:buFontTx/>
              <a:buChar char="-"/>
            </a:pPr>
            <a:r>
              <a:rPr lang="en-US" altLang="ko-KR" sz="1200" dirty="0"/>
              <a:t>1) teacher model</a:t>
            </a:r>
            <a:r>
              <a:rPr lang="ko-KR" altLang="en-US" sz="1200" dirty="0"/>
              <a:t>을 학습한다</a:t>
            </a:r>
            <a:r>
              <a:rPr lang="en-US" altLang="ko-KR" sz="1200" dirty="0"/>
              <a:t>.</a:t>
            </a:r>
          </a:p>
          <a:p>
            <a:pPr marL="171450" indent="-171450">
              <a:buFontTx/>
              <a:buChar char="-"/>
            </a:pPr>
            <a:r>
              <a:rPr lang="en-US" altLang="ko-KR" sz="1200" dirty="0"/>
              <a:t>2) teacher model</a:t>
            </a:r>
            <a:r>
              <a:rPr lang="ko-KR" altLang="en-US" sz="1200" dirty="0"/>
              <a:t>로부터 </a:t>
            </a:r>
            <a:r>
              <a:rPr lang="en-US" altLang="ko-KR" sz="1200" dirty="0"/>
              <a:t>soft label </a:t>
            </a:r>
            <a:r>
              <a:rPr lang="ko-KR" altLang="en-US" sz="1200" dirty="0"/>
              <a:t>추출하여 </a:t>
            </a:r>
            <a:r>
              <a:rPr lang="en-US" altLang="ko-KR" sz="1200" dirty="0"/>
              <a:t>knowledge distillation loss</a:t>
            </a:r>
            <a:r>
              <a:rPr lang="ko-KR" altLang="en-US" sz="1200" dirty="0"/>
              <a:t>로 </a:t>
            </a:r>
            <a:r>
              <a:rPr lang="en-US" altLang="ko-KR" sz="1200" dirty="0"/>
              <a:t>student model</a:t>
            </a:r>
            <a:r>
              <a:rPr lang="ko-KR" altLang="en-US" sz="1200" dirty="0"/>
              <a:t>을 학습한다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35042659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DF42535-93A4-45E1-9A94-6F421FD4BF83}"/>
              </a:ext>
            </a:extLst>
          </p:cNvPr>
          <p:cNvSpPr/>
          <p:nvPr/>
        </p:nvSpPr>
        <p:spPr>
          <a:xfrm>
            <a:off x="1683335" y="3244334"/>
            <a:ext cx="917507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400" dirty="0"/>
              <a:t>책 </a:t>
            </a:r>
            <a:r>
              <a:rPr lang="en-US" altLang="ko-KR" sz="4400" dirty="0"/>
              <a:t>– Python Deep-learning </a:t>
            </a:r>
            <a:r>
              <a:rPr lang="en-US" altLang="ko-KR" sz="4400" dirty="0" err="1"/>
              <a:t>Pytorch</a:t>
            </a:r>
            <a:endParaRPr lang="ko-KR" altLang="en-US" sz="4400" dirty="0"/>
          </a:p>
        </p:txBody>
      </p:sp>
    </p:spTree>
    <p:extLst>
      <p:ext uri="{BB962C8B-B14F-4D97-AF65-F5344CB8AC3E}">
        <p14:creationId xmlns:p14="http://schemas.microsoft.com/office/powerpoint/2010/main" val="42147005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0502EBE-01D5-4547-8897-6CF752B7283F}"/>
              </a:ext>
            </a:extLst>
          </p:cNvPr>
          <p:cNvSpPr txBox="1"/>
          <p:nvPr/>
        </p:nvSpPr>
        <p:spPr>
          <a:xfrm>
            <a:off x="94109" y="119993"/>
            <a:ext cx="56833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책 </a:t>
            </a:r>
            <a:r>
              <a:rPr lang="en-US" altLang="ko-KR" dirty="0"/>
              <a:t>– Python Deep-learning </a:t>
            </a:r>
            <a:r>
              <a:rPr lang="en-US" altLang="ko-KR" dirty="0" err="1"/>
              <a:t>Pytorch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124F67-2803-494F-95F3-286185CFC3C4}"/>
              </a:ext>
            </a:extLst>
          </p:cNvPr>
          <p:cNvSpPr txBox="1"/>
          <p:nvPr/>
        </p:nvSpPr>
        <p:spPr>
          <a:xfrm>
            <a:off x="264920" y="514963"/>
            <a:ext cx="1192708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0070C0"/>
                </a:solidFill>
                <a:highlight>
                  <a:srgbClr val="FFFF00"/>
                </a:highlight>
              </a:rPr>
              <a:t>&lt;Part 1&gt;</a:t>
            </a:r>
            <a:endParaRPr lang="en-US" altLang="ko-KR" sz="1600" dirty="0">
              <a:solidFill>
                <a:srgbClr val="0070C0"/>
              </a:solidFill>
              <a:highlight>
                <a:srgbClr val="FFFF00"/>
              </a:highlight>
              <a:latin typeface="+mn-ea"/>
            </a:endParaRPr>
          </a:p>
          <a:p>
            <a:r>
              <a:rPr lang="en-US" altLang="ko-KR" sz="1600" dirty="0">
                <a:solidFill>
                  <a:srgbClr val="0070C0"/>
                </a:solidFill>
                <a:latin typeface="+mn-ea"/>
              </a:rPr>
              <a:t>1. CPU vs GPU</a:t>
            </a:r>
          </a:p>
          <a:p>
            <a:r>
              <a:rPr lang="en-US" altLang="ko-KR" sz="1400" dirty="0">
                <a:latin typeface="+mn-ea"/>
              </a:rPr>
              <a:t>  - CPU : </a:t>
            </a:r>
            <a:r>
              <a:rPr lang="ko-KR" altLang="en-US" sz="1400" dirty="0">
                <a:latin typeface="+mn-ea"/>
              </a:rPr>
              <a:t>속도가 느림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고차원의 일을 수행할 수는 있음</a:t>
            </a:r>
            <a:endParaRPr lang="en-US" altLang="ko-KR" sz="1400" dirty="0">
              <a:latin typeface="+mn-ea"/>
            </a:endParaRPr>
          </a:p>
          <a:p>
            <a:r>
              <a:rPr lang="en-US" altLang="ko-KR" sz="1400" dirty="0">
                <a:latin typeface="+mn-ea"/>
              </a:rPr>
              <a:t>  - GPU : </a:t>
            </a:r>
            <a:r>
              <a:rPr lang="ko-KR" altLang="en-US" sz="1400" dirty="0">
                <a:latin typeface="+mn-ea"/>
              </a:rPr>
              <a:t>많은 수의 파라미터를 이용해 모델을 설계할 경우 빠른 계산 </a:t>
            </a:r>
            <a:r>
              <a:rPr lang="en-US" altLang="ko-KR" sz="1400" dirty="0">
                <a:latin typeface="+mn-ea"/>
              </a:rPr>
              <a:t>(</a:t>
            </a:r>
            <a:r>
              <a:rPr lang="ko-KR" altLang="en-US" sz="1400" dirty="0" err="1">
                <a:latin typeface="+mn-ea"/>
              </a:rPr>
              <a:t>딥러닝에</a:t>
            </a:r>
            <a:r>
              <a:rPr lang="ko-KR" altLang="en-US" sz="1400" dirty="0">
                <a:latin typeface="+mn-ea"/>
              </a:rPr>
              <a:t> 적합</a:t>
            </a:r>
            <a:r>
              <a:rPr lang="en-US" altLang="ko-KR" sz="1400" dirty="0">
                <a:latin typeface="+mn-ea"/>
              </a:rPr>
              <a:t>)</a:t>
            </a:r>
            <a:endParaRPr lang="en-US" altLang="ko-KR" sz="1400" dirty="0">
              <a:solidFill>
                <a:srgbClr val="0070C0"/>
              </a:solidFill>
              <a:latin typeface="+mn-ea"/>
            </a:endParaRPr>
          </a:p>
          <a:p>
            <a:r>
              <a:rPr lang="en-US" altLang="ko-KR" sz="1600" dirty="0">
                <a:solidFill>
                  <a:srgbClr val="0070C0"/>
                </a:solidFill>
                <a:latin typeface="+mn-ea"/>
              </a:rPr>
              <a:t>2. </a:t>
            </a:r>
            <a:r>
              <a:rPr lang="ko-KR" altLang="en-US" sz="1600" dirty="0">
                <a:solidFill>
                  <a:srgbClr val="0070C0"/>
                </a:solidFill>
                <a:latin typeface="+mn-ea"/>
              </a:rPr>
              <a:t>모델의 파라미터 수 </a:t>
            </a:r>
            <a:endParaRPr lang="en-US" altLang="ko-KR" sz="1600" dirty="0">
              <a:solidFill>
                <a:srgbClr val="0070C0"/>
              </a:solidFill>
              <a:latin typeface="+mn-ea"/>
            </a:endParaRPr>
          </a:p>
          <a:p>
            <a:r>
              <a:rPr lang="en-US" altLang="ko-KR" sz="1400" dirty="0">
                <a:latin typeface="+mn-ea"/>
              </a:rPr>
              <a:t>   - </a:t>
            </a:r>
            <a:r>
              <a:rPr lang="ko-KR" altLang="en-US" sz="1400" dirty="0">
                <a:latin typeface="+mn-ea"/>
              </a:rPr>
              <a:t>학습 능력의 향상 </a:t>
            </a:r>
            <a:r>
              <a:rPr lang="en-US" altLang="ko-KR" sz="1400" dirty="0">
                <a:latin typeface="+mn-ea"/>
              </a:rPr>
              <a:t>: </a:t>
            </a:r>
            <a:r>
              <a:rPr lang="ko-KR" altLang="en-US" sz="1400" dirty="0">
                <a:latin typeface="+mn-ea"/>
              </a:rPr>
              <a:t>적절한 파라미터의 수 할당 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학습되지 않은</a:t>
            </a:r>
            <a:r>
              <a:rPr lang="en-US" altLang="ko-KR" sz="1400" dirty="0">
                <a:latin typeface="+mn-ea"/>
              </a:rPr>
              <a:t>(test data) </a:t>
            </a:r>
            <a:r>
              <a:rPr lang="ko-KR" altLang="en-US" sz="1400" dirty="0">
                <a:latin typeface="+mn-ea"/>
              </a:rPr>
              <a:t>데이터 수행을 위한 </a:t>
            </a:r>
            <a:r>
              <a:rPr lang="en-US" altLang="ko-KR" sz="1400" dirty="0">
                <a:latin typeface="+mn-ea"/>
              </a:rPr>
              <a:t>regularization </a:t>
            </a:r>
            <a:r>
              <a:rPr lang="ko-KR" altLang="en-US" sz="1400" dirty="0">
                <a:latin typeface="+mn-ea"/>
              </a:rPr>
              <a:t>과정 필요</a:t>
            </a:r>
            <a:endParaRPr lang="en-US" altLang="ko-KR" sz="1400" dirty="0">
              <a:latin typeface="+mn-ea"/>
            </a:endParaRPr>
          </a:p>
          <a:p>
            <a:r>
              <a:rPr lang="en-US" altLang="ko-KR" sz="1400" dirty="0">
                <a:solidFill>
                  <a:srgbClr val="0070C0"/>
                </a:solidFill>
                <a:latin typeface="+mn-ea"/>
              </a:rPr>
              <a:t>       * weight decay, dropout, batch normalization</a:t>
            </a:r>
            <a:endParaRPr lang="en-US" altLang="ko-KR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E6E3B4-993C-4CCE-8C87-FBABB39DE411}"/>
              </a:ext>
            </a:extLst>
          </p:cNvPr>
          <p:cNvSpPr txBox="1"/>
          <p:nvPr/>
        </p:nvSpPr>
        <p:spPr>
          <a:xfrm>
            <a:off x="264920" y="2238821"/>
            <a:ext cx="11927080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0070C0"/>
                </a:solidFill>
              </a:rPr>
              <a:t>3. Tensor : vector</a:t>
            </a:r>
            <a:r>
              <a:rPr lang="ko-KR" altLang="en-US" sz="1600" dirty="0">
                <a:solidFill>
                  <a:srgbClr val="0070C0"/>
                </a:solidFill>
              </a:rPr>
              <a:t>나 </a:t>
            </a:r>
            <a:r>
              <a:rPr lang="en-US" altLang="ko-KR" sz="1600" dirty="0">
                <a:solidFill>
                  <a:srgbClr val="0070C0"/>
                </a:solidFill>
              </a:rPr>
              <a:t>matrix </a:t>
            </a:r>
            <a:r>
              <a:rPr lang="ko-KR" altLang="en-US" sz="1600" dirty="0">
                <a:solidFill>
                  <a:srgbClr val="0070C0"/>
                </a:solidFill>
              </a:rPr>
              <a:t>형태로 </a:t>
            </a:r>
            <a:r>
              <a:rPr lang="ko-KR" altLang="en-US" sz="1600" dirty="0" err="1">
                <a:solidFill>
                  <a:srgbClr val="0070C0"/>
                </a:solidFill>
              </a:rPr>
              <a:t>만들어줌</a:t>
            </a:r>
            <a:r>
              <a:rPr lang="ko-KR" altLang="en-US" sz="1600" dirty="0">
                <a:solidFill>
                  <a:srgbClr val="0070C0"/>
                </a:solidFill>
              </a:rPr>
              <a:t> </a:t>
            </a:r>
            <a:endParaRPr lang="en-US" altLang="ko-KR" sz="1600" dirty="0">
              <a:solidFill>
                <a:srgbClr val="0070C0"/>
              </a:solidFill>
            </a:endParaRPr>
          </a:p>
          <a:p>
            <a:r>
              <a:rPr lang="en-US" altLang="ko-KR" sz="1600" dirty="0"/>
              <a:t>   - </a:t>
            </a:r>
            <a:r>
              <a:rPr lang="ko-KR" altLang="en-US" sz="1400" dirty="0"/>
              <a:t>이때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torch.tensor</a:t>
            </a:r>
            <a:r>
              <a:rPr lang="en-US" altLang="ko-KR" sz="1400" dirty="0"/>
              <a:t>([[1,2],[3,4]])</a:t>
            </a:r>
            <a:r>
              <a:rPr lang="ko-KR" altLang="en-US" sz="1400" dirty="0"/>
              <a:t>으로 해야 </a:t>
            </a:r>
            <a:r>
              <a:rPr lang="en-US" altLang="ko-KR" sz="1400" dirty="0" err="1"/>
              <a:t>matri</a:t>
            </a:r>
            <a:r>
              <a:rPr lang="ko-KR" altLang="en-US" sz="1400" dirty="0"/>
              <a:t>가 되는데 </a:t>
            </a:r>
            <a:r>
              <a:rPr lang="en-US" altLang="ko-KR" sz="1400" dirty="0" err="1"/>
              <a:t>torch.tensor</a:t>
            </a:r>
            <a:r>
              <a:rPr lang="en-US" altLang="ko-KR" sz="1400" dirty="0"/>
              <a:t>([1,2],[3,4]) </a:t>
            </a:r>
            <a:r>
              <a:rPr lang="ko-KR" altLang="en-US" sz="1400" dirty="0"/>
              <a:t>처럼 하면 안됨</a:t>
            </a:r>
            <a:r>
              <a:rPr lang="en-US" altLang="ko-KR" sz="1400" dirty="0"/>
              <a:t>. </a:t>
            </a:r>
            <a:r>
              <a:rPr lang="ko-KR" altLang="en-US" sz="1400" dirty="0"/>
              <a:t>반드시 </a:t>
            </a:r>
            <a:r>
              <a:rPr lang="en-US" altLang="ko-KR" sz="1400" dirty="0"/>
              <a:t>[ ] </a:t>
            </a:r>
            <a:r>
              <a:rPr lang="ko-KR" altLang="en-US" sz="1400" dirty="0"/>
              <a:t>가 바깥에 있어야함</a:t>
            </a:r>
            <a:endParaRPr lang="en-US" altLang="ko-KR" sz="1400" dirty="0"/>
          </a:p>
          <a:p>
            <a:r>
              <a:rPr lang="en-US" altLang="ko-KR" sz="1400" dirty="0"/>
              <a:t>    - tensor() takes 1 positional argument but 2 were given </a:t>
            </a:r>
            <a:r>
              <a:rPr lang="ko-KR" altLang="en-US" sz="1400" dirty="0"/>
              <a:t>이라는 오류가 떠버린다</a:t>
            </a:r>
            <a:r>
              <a:rPr lang="en-US" altLang="ko-KR" sz="1400" dirty="0"/>
              <a:t>.</a:t>
            </a:r>
          </a:p>
          <a:p>
            <a:endParaRPr lang="en-US" altLang="ko-KR" sz="1400" dirty="0"/>
          </a:p>
          <a:p>
            <a:r>
              <a:rPr lang="en-US" altLang="ko-KR" sz="1600" dirty="0">
                <a:solidFill>
                  <a:srgbClr val="0070C0"/>
                </a:solidFill>
              </a:rPr>
              <a:t>4. </a:t>
            </a:r>
            <a:r>
              <a:rPr lang="en-US" altLang="ko-KR" sz="1600" dirty="0" err="1">
                <a:solidFill>
                  <a:srgbClr val="0070C0"/>
                </a:solidFill>
              </a:rPr>
              <a:t>Autograd</a:t>
            </a:r>
            <a:r>
              <a:rPr lang="en-US" altLang="ko-KR" sz="1600" dirty="0">
                <a:solidFill>
                  <a:srgbClr val="0070C0"/>
                </a:solidFill>
              </a:rPr>
              <a:t> : Back Propagation </a:t>
            </a:r>
            <a:r>
              <a:rPr lang="ko-KR" altLang="en-US" sz="1600" dirty="0">
                <a:solidFill>
                  <a:srgbClr val="0070C0"/>
                </a:solidFill>
              </a:rPr>
              <a:t>이용해 파라미터를 업데이터</a:t>
            </a:r>
            <a:r>
              <a:rPr lang="en-US" altLang="ko-KR" sz="1600" dirty="0">
                <a:solidFill>
                  <a:srgbClr val="0070C0"/>
                </a:solidFill>
              </a:rPr>
              <a:t>, </a:t>
            </a:r>
            <a:r>
              <a:rPr lang="en-US" altLang="ko-KR" sz="1600" dirty="0" err="1">
                <a:solidFill>
                  <a:srgbClr val="0070C0"/>
                </a:solidFill>
              </a:rPr>
              <a:t>Autograd</a:t>
            </a:r>
            <a:r>
              <a:rPr lang="en-US" altLang="ko-KR" sz="1600" dirty="0">
                <a:solidFill>
                  <a:srgbClr val="0070C0"/>
                </a:solidFill>
              </a:rPr>
              <a:t> </a:t>
            </a:r>
            <a:r>
              <a:rPr lang="ko-KR" altLang="en-US" sz="1600" dirty="0">
                <a:solidFill>
                  <a:srgbClr val="0070C0"/>
                </a:solidFill>
              </a:rPr>
              <a:t>방식으로 쉽게 구현할 수 있다</a:t>
            </a:r>
            <a:r>
              <a:rPr lang="en-US" altLang="ko-KR" sz="1600" dirty="0">
                <a:solidFill>
                  <a:srgbClr val="0070C0"/>
                </a:solidFill>
              </a:rPr>
              <a:t>. </a:t>
            </a:r>
          </a:p>
          <a:p>
            <a:r>
              <a:rPr lang="en-US" altLang="ko-KR" sz="1400" dirty="0"/>
              <a:t>   - BATCH_SIZE = 64 : </a:t>
            </a:r>
            <a:r>
              <a:rPr lang="ko-KR" altLang="en-US" sz="1400" dirty="0"/>
              <a:t>파라미터를 업데이트 할 때 계산되는 데이터의 개수</a:t>
            </a:r>
            <a:endParaRPr lang="en-US" altLang="ko-KR" sz="1400" dirty="0"/>
          </a:p>
          <a:p>
            <a:r>
              <a:rPr lang="en-US" altLang="ko-KR" sz="1400" dirty="0"/>
              <a:t>     1) BATCH_SIZE</a:t>
            </a:r>
            <a:r>
              <a:rPr lang="ko-KR" altLang="en-US" sz="1400" dirty="0"/>
              <a:t> 수만큼 데이터를 이용해 </a:t>
            </a:r>
            <a:r>
              <a:rPr lang="en-US" altLang="ko-KR" sz="1400" dirty="0"/>
              <a:t>Output</a:t>
            </a:r>
            <a:r>
              <a:rPr lang="ko-KR" altLang="en-US" sz="1400" dirty="0"/>
              <a:t>을 계산</a:t>
            </a:r>
            <a:endParaRPr lang="en-US" altLang="ko-KR" sz="1400" dirty="0"/>
          </a:p>
          <a:p>
            <a:r>
              <a:rPr lang="en-US" altLang="ko-KR" sz="1400" dirty="0"/>
              <a:t>     2) BATCH_SIZE </a:t>
            </a:r>
            <a:r>
              <a:rPr lang="ko-KR" altLang="en-US" sz="1400" dirty="0"/>
              <a:t>수만큼 출력된 결과값에 대한 </a:t>
            </a:r>
            <a:r>
              <a:rPr lang="ko-KR" altLang="en-US" sz="1400" dirty="0" err="1"/>
              <a:t>오차값을</a:t>
            </a:r>
            <a:r>
              <a:rPr lang="ko-KR" altLang="en-US" sz="1400" dirty="0"/>
              <a:t> 계산함</a:t>
            </a:r>
            <a:r>
              <a:rPr lang="en-US" altLang="ko-KR" sz="1400" dirty="0"/>
              <a:t>.</a:t>
            </a:r>
          </a:p>
          <a:p>
            <a:r>
              <a:rPr lang="en-US" altLang="ko-KR" sz="1400" dirty="0"/>
              <a:t>     3) </a:t>
            </a:r>
            <a:r>
              <a:rPr lang="ko-KR" altLang="en-US" sz="1400" dirty="0"/>
              <a:t>계산된 </a:t>
            </a:r>
            <a:r>
              <a:rPr lang="ko-KR" altLang="en-US" sz="1400" dirty="0" err="1"/>
              <a:t>오차값을</a:t>
            </a:r>
            <a:r>
              <a:rPr lang="ko-KR" altLang="en-US" sz="1400" dirty="0"/>
              <a:t> 평균해 </a:t>
            </a:r>
            <a:r>
              <a:rPr lang="en-US" altLang="ko-KR" sz="1400" dirty="0"/>
              <a:t>Back Propagation</a:t>
            </a:r>
            <a:r>
              <a:rPr lang="ko-KR" altLang="en-US" sz="1400" dirty="0"/>
              <a:t>을 적용하고 파라미터를 업데이트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   - INPUT_SIZE</a:t>
            </a:r>
            <a:r>
              <a:rPr lang="ko-KR" altLang="en-US" sz="1400" dirty="0"/>
              <a:t> </a:t>
            </a:r>
            <a:r>
              <a:rPr lang="en-US" altLang="ko-KR" sz="1400" dirty="0"/>
              <a:t>=</a:t>
            </a:r>
            <a:r>
              <a:rPr lang="ko-KR" altLang="en-US" sz="1400" dirty="0"/>
              <a:t> </a:t>
            </a:r>
            <a:r>
              <a:rPr lang="en-US" altLang="ko-KR" sz="1400" dirty="0"/>
              <a:t>1000</a:t>
            </a:r>
            <a:r>
              <a:rPr lang="ko-KR" altLang="en-US" sz="1400" dirty="0"/>
              <a:t> </a:t>
            </a:r>
            <a:r>
              <a:rPr lang="en-US" altLang="ko-KR" sz="1400" dirty="0"/>
              <a:t>:</a:t>
            </a:r>
            <a:r>
              <a:rPr lang="ko-KR" altLang="en-US" sz="1400" dirty="0"/>
              <a:t> 입력층의 노드 수 </a:t>
            </a:r>
            <a:r>
              <a:rPr lang="en-US" altLang="ko-KR" sz="1400" dirty="0"/>
              <a:t>(1000 </a:t>
            </a:r>
            <a:r>
              <a:rPr lang="ko-KR" altLang="en-US" sz="1400" dirty="0"/>
              <a:t>크기의 벡터 값</a:t>
            </a:r>
            <a:r>
              <a:rPr lang="en-US" altLang="ko-KR" sz="1400" dirty="0"/>
              <a:t>), </a:t>
            </a:r>
            <a:r>
              <a:rPr lang="ko-KR" altLang="en-US" sz="1400" dirty="0"/>
              <a:t>즉</a:t>
            </a:r>
            <a:r>
              <a:rPr lang="en-US" altLang="ko-KR" sz="1400" dirty="0"/>
              <a:t>, 1000</a:t>
            </a:r>
            <a:r>
              <a:rPr lang="ko-KR" altLang="en-US" sz="1400" dirty="0"/>
              <a:t>크기의 벡터 값을 </a:t>
            </a:r>
            <a:r>
              <a:rPr lang="en-US" altLang="ko-KR" sz="1400" dirty="0"/>
              <a:t>64</a:t>
            </a:r>
            <a:r>
              <a:rPr lang="ko-KR" altLang="en-US" sz="1400" dirty="0"/>
              <a:t>개 이용한다</a:t>
            </a:r>
            <a:r>
              <a:rPr lang="en-US" altLang="ko-KR" sz="1400" dirty="0"/>
              <a:t>.</a:t>
            </a:r>
          </a:p>
          <a:p>
            <a:r>
              <a:rPr lang="en-US" altLang="ko-KR" sz="1400" dirty="0"/>
              <a:t>     1) (BATCH_SIZE, INPUT_SIZE) = (64, 1000) </a:t>
            </a:r>
            <a:r>
              <a:rPr lang="ko-KR" altLang="en-US" sz="1400" dirty="0"/>
              <a:t>이라는 말 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   - HIDDEN_SIZE = 100 : Input</a:t>
            </a:r>
            <a:r>
              <a:rPr lang="ko-KR" altLang="en-US" sz="1400" dirty="0"/>
              <a:t>을 다수의 파라미터를 이용해 계산한 결과에 한번 더 계산되는 파라미터 수 </a:t>
            </a:r>
            <a:endParaRPr lang="en-US" altLang="ko-KR" sz="1400" dirty="0"/>
          </a:p>
          <a:p>
            <a:r>
              <a:rPr lang="en-US" altLang="ko-KR" sz="1400" dirty="0"/>
              <a:t>     1) </a:t>
            </a:r>
            <a:r>
              <a:rPr lang="ko-KR" altLang="en-US" sz="1200" dirty="0"/>
              <a:t>입력층에서 은닉층으로 전달되었을 때 은닉층의 노드 수 </a:t>
            </a:r>
            <a:r>
              <a:rPr lang="en-US" altLang="ko-KR" sz="1200" dirty="0"/>
              <a:t>, </a:t>
            </a:r>
            <a:r>
              <a:rPr lang="ko-KR" altLang="en-US" sz="1200" dirty="0"/>
              <a:t>즉 </a:t>
            </a:r>
            <a:r>
              <a:rPr lang="en-US" altLang="ko-KR" sz="1200" dirty="0"/>
              <a:t>(64, 1000)</a:t>
            </a:r>
            <a:r>
              <a:rPr lang="ko-KR" altLang="en-US" sz="1200" dirty="0"/>
              <a:t>의 </a:t>
            </a:r>
            <a:r>
              <a:rPr lang="en-US" altLang="ko-KR" sz="1200" dirty="0"/>
              <a:t>input</a:t>
            </a:r>
            <a:r>
              <a:rPr lang="ko-KR" altLang="en-US" sz="1200" dirty="0"/>
              <a:t>에 </a:t>
            </a:r>
            <a:r>
              <a:rPr lang="en-US" altLang="ko-KR" sz="1200" dirty="0"/>
              <a:t>(1000, 100) </a:t>
            </a:r>
            <a:r>
              <a:rPr lang="ko-KR" altLang="en-US" sz="1200" dirty="0"/>
              <a:t>크기의 행렬과 행렬 곱을 계산하기 위해 설정한 수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en-US" altLang="ko-KR" sz="1400" dirty="0"/>
              <a:t>   - OUTPUT_SIZE = 10 : </a:t>
            </a:r>
            <a:r>
              <a:rPr lang="ko-KR" altLang="en-US" sz="1400" dirty="0"/>
              <a:t>최종으로 출력되는 값의 벡터의 크기 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16444106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0502EBE-01D5-4547-8897-6CF752B7283F}"/>
              </a:ext>
            </a:extLst>
          </p:cNvPr>
          <p:cNvSpPr txBox="1"/>
          <p:nvPr/>
        </p:nvSpPr>
        <p:spPr>
          <a:xfrm>
            <a:off x="94109" y="119993"/>
            <a:ext cx="56833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책 </a:t>
            </a:r>
            <a:r>
              <a:rPr lang="en-US" altLang="ko-KR" dirty="0"/>
              <a:t>– Python Deep-learning </a:t>
            </a:r>
            <a:r>
              <a:rPr lang="en-US" altLang="ko-KR" dirty="0" err="1"/>
              <a:t>Pytorch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E6E3B4-993C-4CCE-8C87-FBABB39DE411}"/>
              </a:ext>
            </a:extLst>
          </p:cNvPr>
          <p:cNvSpPr txBox="1"/>
          <p:nvPr/>
        </p:nvSpPr>
        <p:spPr>
          <a:xfrm>
            <a:off x="94109" y="304659"/>
            <a:ext cx="1192708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400" dirty="0"/>
          </a:p>
          <a:p>
            <a:r>
              <a:rPr lang="en-US" altLang="ko-KR" sz="1600" dirty="0">
                <a:solidFill>
                  <a:srgbClr val="0070C0"/>
                </a:solidFill>
              </a:rPr>
              <a:t>4. </a:t>
            </a:r>
            <a:r>
              <a:rPr lang="en-US" altLang="ko-KR" sz="1600" dirty="0" err="1">
                <a:solidFill>
                  <a:srgbClr val="0070C0"/>
                </a:solidFill>
              </a:rPr>
              <a:t>Autograd</a:t>
            </a:r>
            <a:r>
              <a:rPr lang="en-US" altLang="ko-KR" sz="1600" dirty="0">
                <a:solidFill>
                  <a:srgbClr val="0070C0"/>
                </a:solidFill>
              </a:rPr>
              <a:t>(</a:t>
            </a:r>
            <a:r>
              <a:rPr lang="ko-KR" altLang="en-US" sz="1600" dirty="0">
                <a:solidFill>
                  <a:srgbClr val="0070C0"/>
                </a:solidFill>
              </a:rPr>
              <a:t>계속</a:t>
            </a:r>
            <a:r>
              <a:rPr lang="en-US" altLang="ko-KR" sz="1600" dirty="0">
                <a:solidFill>
                  <a:srgbClr val="0070C0"/>
                </a:solidFill>
              </a:rPr>
              <a:t>)</a:t>
            </a:r>
          </a:p>
          <a:p>
            <a:r>
              <a:rPr lang="en-US" altLang="ko-KR" sz="1400" dirty="0">
                <a:solidFill>
                  <a:srgbClr val="0070C0"/>
                </a:solidFill>
              </a:rPr>
              <a:t>   - </a:t>
            </a:r>
            <a:r>
              <a:rPr lang="en-US" altLang="ko-KR" sz="1400" dirty="0" err="1">
                <a:solidFill>
                  <a:srgbClr val="0070C0"/>
                </a:solidFill>
              </a:rPr>
              <a:t>randn</a:t>
            </a:r>
            <a:r>
              <a:rPr lang="en-US" altLang="ko-KR" sz="1400" dirty="0"/>
              <a:t> : </a:t>
            </a:r>
            <a:r>
              <a:rPr lang="ko-KR" altLang="en-US" sz="1400" dirty="0"/>
              <a:t>평균 </a:t>
            </a:r>
            <a:r>
              <a:rPr lang="en-US" altLang="ko-KR" sz="1400" dirty="0"/>
              <a:t>0 , </a:t>
            </a:r>
            <a:r>
              <a:rPr lang="ko-KR" altLang="en-US" sz="1400" dirty="0"/>
              <a:t>표준편차 </a:t>
            </a:r>
            <a:r>
              <a:rPr lang="en-US" altLang="ko-KR" sz="1400" dirty="0"/>
              <a:t>1</a:t>
            </a:r>
            <a:r>
              <a:rPr lang="ko-KR" altLang="en-US" sz="1400" dirty="0"/>
              <a:t>인 정규분포에서 샘플링한 값으로 데이터를 만든다는 것을 의미한다</a:t>
            </a:r>
            <a:r>
              <a:rPr lang="en-US" altLang="ko-KR" sz="1400" dirty="0"/>
              <a:t>.</a:t>
            </a:r>
          </a:p>
          <a:p>
            <a:r>
              <a:rPr lang="en-US" altLang="ko-KR" sz="1400" dirty="0"/>
              <a:t>	* x </a:t>
            </a:r>
            <a:r>
              <a:rPr lang="ko-KR" altLang="en-US" sz="1400" dirty="0"/>
              <a:t>는 </a:t>
            </a:r>
            <a:r>
              <a:rPr lang="en-US" altLang="ko-KR" sz="1400" dirty="0"/>
              <a:t>(64, 1000)</a:t>
            </a:r>
            <a:r>
              <a:rPr lang="ko-KR" altLang="en-US" sz="1400" dirty="0"/>
              <a:t>모양의 데이터가 생성되며</a:t>
            </a:r>
            <a:r>
              <a:rPr lang="en-US" altLang="ko-KR" sz="1400" dirty="0"/>
              <a:t>, DEVICE</a:t>
            </a:r>
            <a:r>
              <a:rPr lang="ko-KR" altLang="en-US" sz="1400" dirty="0"/>
              <a:t>로 계산하며</a:t>
            </a:r>
            <a:r>
              <a:rPr lang="en-US" altLang="ko-KR" sz="1400" dirty="0"/>
              <a:t>, </a:t>
            </a:r>
            <a:r>
              <a:rPr lang="ko-KR" altLang="en-US" sz="1400" dirty="0"/>
              <a:t>데이터 형태는 </a:t>
            </a:r>
            <a:r>
              <a:rPr lang="en-US" altLang="ko-KR" sz="1400" dirty="0"/>
              <a:t>float</a:t>
            </a:r>
          </a:p>
          <a:p>
            <a:r>
              <a:rPr lang="en-US" altLang="ko-KR" sz="1400" dirty="0"/>
              <a:t>	  </a:t>
            </a:r>
            <a:r>
              <a:rPr lang="en-US" altLang="ko-KR" sz="1400" dirty="0" err="1"/>
              <a:t>gradien</a:t>
            </a:r>
            <a:r>
              <a:rPr lang="ko-KR" altLang="en-US" sz="1400" dirty="0"/>
              <a:t>는 실행하지 않겠다</a:t>
            </a:r>
            <a:r>
              <a:rPr lang="en-US" altLang="ko-KR" sz="1400" dirty="0"/>
              <a:t>(false)</a:t>
            </a:r>
          </a:p>
          <a:p>
            <a:r>
              <a:rPr lang="en-US" altLang="ko-KR" sz="1400" dirty="0"/>
              <a:t>	* y</a:t>
            </a:r>
            <a:r>
              <a:rPr lang="ko-KR" altLang="en-US" sz="1400" dirty="0"/>
              <a:t>는 </a:t>
            </a:r>
            <a:r>
              <a:rPr lang="en-US" altLang="ko-KR" sz="1400" dirty="0"/>
              <a:t>(64,10)</a:t>
            </a:r>
            <a:r>
              <a:rPr lang="ko-KR" altLang="en-US" sz="1400" dirty="0"/>
              <a:t>으로서 </a:t>
            </a:r>
            <a:r>
              <a:rPr lang="en-US" altLang="ko-KR" sz="1400" dirty="0"/>
              <a:t>output</a:t>
            </a:r>
            <a:r>
              <a:rPr lang="ko-KR" altLang="en-US" sz="1400" dirty="0"/>
              <a:t>과의 오차를 계산하기 위해 </a:t>
            </a:r>
            <a:r>
              <a:rPr lang="en-US" altLang="ko-KR" sz="1400" dirty="0"/>
              <a:t>output</a:t>
            </a:r>
            <a:r>
              <a:rPr lang="ko-KR" altLang="en-US" sz="1400" dirty="0"/>
              <a:t>의 크기를 </a:t>
            </a:r>
            <a:r>
              <a:rPr lang="en-US" altLang="ko-KR" sz="1400" dirty="0"/>
              <a:t>’10’</a:t>
            </a:r>
            <a:r>
              <a:rPr lang="ko-KR" altLang="en-US" sz="1400" dirty="0"/>
              <a:t>으로 설정</a:t>
            </a:r>
            <a:endParaRPr lang="en-US" altLang="ko-KR" sz="1400" dirty="0"/>
          </a:p>
          <a:p>
            <a:r>
              <a:rPr lang="en-US" altLang="ko-KR" sz="1400" dirty="0"/>
              <a:t>	* </a:t>
            </a:r>
            <a:r>
              <a:rPr lang="ko-KR" altLang="en-US" sz="1400" dirty="0"/>
              <a:t>파라미터 </a:t>
            </a:r>
            <a:r>
              <a:rPr lang="en-US" altLang="ko-KR" sz="1400" dirty="0"/>
              <a:t>: w1, w2 </a:t>
            </a:r>
          </a:p>
          <a:p>
            <a:r>
              <a:rPr lang="en-US" altLang="ko-KR" sz="1400" dirty="0"/>
              <a:t>	  - w1</a:t>
            </a:r>
            <a:r>
              <a:rPr lang="ko-KR" altLang="en-US" sz="1400" dirty="0"/>
              <a:t> </a:t>
            </a:r>
            <a:r>
              <a:rPr lang="en-US" altLang="ko-KR" sz="1400" dirty="0"/>
              <a:t>:</a:t>
            </a:r>
            <a:r>
              <a:rPr lang="ko-KR" altLang="en-US" sz="1400" dirty="0"/>
              <a:t> </a:t>
            </a:r>
            <a:r>
              <a:rPr lang="en-US" altLang="ko-KR" sz="1400" dirty="0"/>
              <a:t>input</a:t>
            </a:r>
            <a:r>
              <a:rPr lang="ko-KR" altLang="en-US" sz="1400" dirty="0"/>
              <a:t>의 데이터 크기가 </a:t>
            </a:r>
            <a:r>
              <a:rPr lang="en-US" altLang="ko-KR" sz="1400" dirty="0"/>
              <a:t>1000</a:t>
            </a:r>
            <a:r>
              <a:rPr lang="ko-KR" altLang="en-US" sz="1400" dirty="0"/>
              <a:t>이므로 </a:t>
            </a:r>
            <a:r>
              <a:rPr lang="ko-KR" altLang="en-US" sz="1400" dirty="0" err="1"/>
              <a:t>행렬곱을</a:t>
            </a:r>
            <a:r>
              <a:rPr lang="ko-KR" altLang="en-US" sz="1400" dirty="0"/>
              <a:t> 위해 </a:t>
            </a:r>
            <a:r>
              <a:rPr lang="en-US" altLang="ko-KR" sz="1400" dirty="0"/>
              <a:t>1000</a:t>
            </a:r>
            <a:r>
              <a:rPr lang="ko-KR" altLang="en-US" sz="1400" dirty="0"/>
              <a:t>이어야 한다</a:t>
            </a:r>
            <a:r>
              <a:rPr lang="en-US" altLang="ko-KR" sz="1400" dirty="0"/>
              <a:t>.</a:t>
            </a:r>
          </a:p>
          <a:p>
            <a:r>
              <a:rPr lang="en-US" altLang="ko-KR" sz="1400" dirty="0"/>
              <a:t>	           </a:t>
            </a:r>
            <a:r>
              <a:rPr lang="ko-KR" altLang="en-US" sz="1400" dirty="0"/>
              <a:t>이후 행렬 곱을 위해 </a:t>
            </a:r>
            <a:r>
              <a:rPr lang="en-US" altLang="ko-KR" sz="1400" dirty="0"/>
              <a:t>(1000,100) </a:t>
            </a:r>
            <a:r>
              <a:rPr lang="ko-KR" altLang="en-US" sz="1400" dirty="0"/>
              <a:t>크기의 데이터를 설정한다</a:t>
            </a:r>
            <a:r>
              <a:rPr lang="en-US" altLang="ko-KR" sz="1400" dirty="0"/>
              <a:t>. </a:t>
            </a:r>
            <a:r>
              <a:rPr lang="en-US" altLang="ko-KR" sz="1400" dirty="0" err="1">
                <a:solidFill>
                  <a:srgbClr val="0070C0"/>
                </a:solidFill>
              </a:rPr>
              <a:t>requires_grad</a:t>
            </a:r>
            <a:r>
              <a:rPr lang="en-US" altLang="ko-KR" sz="1400" dirty="0">
                <a:solidFill>
                  <a:srgbClr val="0070C0"/>
                </a:solidFill>
              </a:rPr>
              <a:t> = True</a:t>
            </a:r>
            <a:endParaRPr lang="en-US" altLang="ko-KR" sz="1400" dirty="0"/>
          </a:p>
          <a:p>
            <a:r>
              <a:rPr lang="en-US" altLang="ko-KR" sz="1400" dirty="0"/>
              <a:t>	  - w2 : w1</a:t>
            </a:r>
            <a:r>
              <a:rPr lang="ko-KR" altLang="en-US" sz="1400" dirty="0"/>
              <a:t>과 </a:t>
            </a:r>
            <a:r>
              <a:rPr lang="en-US" altLang="ko-KR" sz="1400" dirty="0"/>
              <a:t>x</a:t>
            </a:r>
            <a:r>
              <a:rPr lang="ko-KR" altLang="en-US" sz="1400" dirty="0"/>
              <a:t>를 행렬 곱한 결과가 </a:t>
            </a:r>
            <a:r>
              <a:rPr lang="en-US" altLang="ko-KR" sz="1400" dirty="0"/>
              <a:t>(64,100)</a:t>
            </a:r>
            <a:r>
              <a:rPr lang="ko-KR" altLang="en-US" sz="1400" dirty="0"/>
              <a:t>이므로 </a:t>
            </a:r>
            <a:r>
              <a:rPr lang="en-US" altLang="ko-KR" sz="1400" dirty="0"/>
              <a:t>w2</a:t>
            </a:r>
            <a:r>
              <a:rPr lang="ko-KR" altLang="en-US" sz="1400" dirty="0"/>
              <a:t> 모양은 </a:t>
            </a:r>
            <a:r>
              <a:rPr lang="en-US" altLang="ko-KR" sz="1400" dirty="0"/>
              <a:t>(100,10)</a:t>
            </a:r>
            <a:r>
              <a:rPr lang="ko-KR" altLang="en-US" sz="1400" dirty="0"/>
              <a:t>이 되어야 한다</a:t>
            </a:r>
            <a:r>
              <a:rPr lang="en-US" altLang="ko-KR" sz="1400" dirty="0"/>
              <a:t>.</a:t>
            </a:r>
          </a:p>
          <a:p>
            <a:r>
              <a:rPr lang="en-US" altLang="ko-KR" sz="1400" dirty="0"/>
              <a:t>	           w2 </a:t>
            </a:r>
            <a:r>
              <a:rPr lang="ko-KR" altLang="en-US" sz="1400" dirty="0"/>
              <a:t>역시 </a:t>
            </a:r>
            <a:r>
              <a:rPr lang="en-US" altLang="ko-KR" sz="1400" dirty="0"/>
              <a:t>Back Propagation</a:t>
            </a:r>
            <a:r>
              <a:rPr lang="ko-KR" altLang="en-US" sz="1400" dirty="0"/>
              <a:t>을 통해 업데이트 해야 하므로 </a:t>
            </a:r>
            <a:r>
              <a:rPr lang="en-US" altLang="ko-KR" sz="1400" dirty="0" err="1">
                <a:solidFill>
                  <a:srgbClr val="0070C0"/>
                </a:solidFill>
              </a:rPr>
              <a:t>requires_grad</a:t>
            </a:r>
            <a:r>
              <a:rPr lang="en-US" altLang="ko-KR" sz="1400" dirty="0">
                <a:solidFill>
                  <a:srgbClr val="0070C0"/>
                </a:solidFill>
              </a:rPr>
              <a:t> = True</a:t>
            </a:r>
            <a:r>
              <a:rPr lang="ko-KR" altLang="en-US" sz="1400" dirty="0"/>
              <a:t> 설정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   - </a:t>
            </a:r>
            <a:r>
              <a:rPr lang="en-US" altLang="ko-KR" sz="1400" dirty="0" err="1"/>
              <a:t>learning_rate</a:t>
            </a:r>
            <a:r>
              <a:rPr lang="en-US" altLang="ko-KR" sz="1400" dirty="0"/>
              <a:t> : 1e-06  , </a:t>
            </a:r>
            <a:r>
              <a:rPr lang="ko-KR" altLang="en-US" sz="1400" dirty="0"/>
              <a:t>파라미터 업데이트 시</a:t>
            </a:r>
            <a:r>
              <a:rPr lang="en-US" altLang="ko-KR" sz="1400" dirty="0"/>
              <a:t>, gradient</a:t>
            </a:r>
            <a:r>
              <a:rPr lang="ko-KR" altLang="en-US" sz="1400" dirty="0"/>
              <a:t>를 계산한 결과값에 </a:t>
            </a:r>
            <a:r>
              <a:rPr lang="en-US" altLang="ko-KR" sz="1400" dirty="0" err="1"/>
              <a:t>lr_rate</a:t>
            </a:r>
            <a:r>
              <a:rPr lang="ko-KR" altLang="en-US" sz="1400" dirty="0"/>
              <a:t>만큼 곱한 값을 이용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lr</a:t>
            </a:r>
            <a:r>
              <a:rPr lang="ko-KR" altLang="en-US" sz="1400" dirty="0"/>
              <a:t>을 어떻게 </a:t>
            </a:r>
            <a:r>
              <a:rPr lang="ko-KR" altLang="en-US" sz="1400" dirty="0" err="1"/>
              <a:t>설정하냐에</a:t>
            </a:r>
            <a:r>
              <a:rPr lang="ko-KR" altLang="en-US" sz="1400" dirty="0"/>
              <a:t> 따라 </a:t>
            </a:r>
            <a:r>
              <a:rPr lang="en-US" altLang="ko-KR" sz="1400" dirty="0"/>
              <a:t>gradient 		      </a:t>
            </a:r>
            <a:r>
              <a:rPr lang="ko-KR" altLang="en-US" sz="1400" dirty="0"/>
              <a:t>값에 따른 학습정도가 결정된다</a:t>
            </a:r>
            <a:r>
              <a:rPr lang="en-US" altLang="ko-KR" sz="1400" dirty="0"/>
              <a:t>. </a:t>
            </a:r>
          </a:p>
          <a:p>
            <a:r>
              <a:rPr lang="en-US" altLang="ko-KR" sz="1400" dirty="0"/>
              <a:t>	* </a:t>
            </a:r>
            <a:r>
              <a:rPr lang="en-US" altLang="ko-KR" sz="1400" dirty="0" err="1"/>
              <a:t>y_pred</a:t>
            </a:r>
            <a:r>
              <a:rPr lang="en-US" altLang="ko-KR" sz="1400" dirty="0"/>
              <a:t> </a:t>
            </a:r>
            <a:r>
              <a:rPr lang="ko-KR" altLang="en-US" sz="1400" dirty="0"/>
              <a:t>는 </a:t>
            </a:r>
            <a:r>
              <a:rPr lang="ko-KR" altLang="en-US" sz="1400" dirty="0" err="1"/>
              <a:t>예측값이며</a:t>
            </a:r>
            <a:r>
              <a:rPr lang="en-US" altLang="ko-KR" sz="1400" dirty="0"/>
              <a:t>, x.mm(w1)</a:t>
            </a:r>
            <a:r>
              <a:rPr lang="ko-KR" altLang="en-US" sz="1400" dirty="0"/>
              <a:t>은 </a:t>
            </a:r>
            <a:r>
              <a:rPr lang="en-US" altLang="ko-KR" sz="1400" dirty="0"/>
              <a:t>torch</a:t>
            </a:r>
            <a:r>
              <a:rPr lang="ko-KR" altLang="en-US" sz="1400" dirty="0"/>
              <a:t>에서 </a:t>
            </a:r>
            <a:r>
              <a:rPr lang="ko-KR" altLang="en-US" sz="1400" dirty="0" err="1"/>
              <a:t>행렬곱을</a:t>
            </a:r>
            <a:r>
              <a:rPr lang="ko-KR" altLang="en-US" sz="1400" dirty="0"/>
              <a:t> 나타낸다</a:t>
            </a:r>
            <a:r>
              <a:rPr lang="en-US" altLang="ko-KR" sz="1400" dirty="0"/>
              <a:t>. </a:t>
            </a:r>
            <a:r>
              <a:rPr lang="ko-KR" altLang="en-US" sz="1400" dirty="0"/>
              <a:t>이때 </a:t>
            </a:r>
            <a:r>
              <a:rPr lang="en-US" altLang="ko-KR" sz="1400" dirty="0"/>
              <a:t>clamp </a:t>
            </a:r>
            <a:r>
              <a:rPr lang="ko-KR" altLang="en-US" sz="1400" dirty="0"/>
              <a:t>함수사용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   - loss</a:t>
            </a:r>
            <a:r>
              <a:rPr lang="ko-KR" altLang="en-US" sz="1400" dirty="0"/>
              <a:t> </a:t>
            </a:r>
            <a:r>
              <a:rPr lang="en-US" altLang="ko-KR" sz="1400" dirty="0"/>
              <a:t>:</a:t>
            </a:r>
            <a:r>
              <a:rPr lang="ko-KR" altLang="en-US" sz="1400" dirty="0"/>
              <a:t> 실제 값과 </a:t>
            </a:r>
            <a:r>
              <a:rPr lang="ko-KR" altLang="en-US" sz="1400" dirty="0" err="1"/>
              <a:t>예측값의</a:t>
            </a:r>
            <a:r>
              <a:rPr lang="ko-KR" altLang="en-US" sz="1400" dirty="0"/>
              <a:t> 차이를 제곱하여 더한다</a:t>
            </a:r>
            <a:r>
              <a:rPr lang="en-US" altLang="ko-KR" sz="1400" dirty="0"/>
              <a:t>. </a:t>
            </a:r>
          </a:p>
          <a:p>
            <a:r>
              <a:rPr lang="en-US" altLang="ko-KR" sz="1400" dirty="0"/>
              <a:t>	* </a:t>
            </a:r>
            <a:r>
              <a:rPr lang="en-US" altLang="ko-KR" sz="1400" dirty="0" err="1"/>
              <a:t>loss.backwoard</a:t>
            </a:r>
            <a:r>
              <a:rPr lang="en-US" altLang="ko-KR" sz="1400" dirty="0"/>
              <a:t>() </a:t>
            </a:r>
            <a:r>
              <a:rPr lang="ko-KR" altLang="en-US" sz="1400" dirty="0"/>
              <a:t>는 각 파라미터 값에 대하여 </a:t>
            </a:r>
            <a:r>
              <a:rPr lang="en-US" altLang="ko-KR" sz="1400" dirty="0"/>
              <a:t>gradient </a:t>
            </a:r>
            <a:r>
              <a:rPr lang="ko-KR" altLang="en-US" sz="1400" dirty="0"/>
              <a:t>계산하여 </a:t>
            </a:r>
            <a:r>
              <a:rPr lang="en-US" altLang="ko-KR" sz="1400" dirty="0"/>
              <a:t>back propagation </a:t>
            </a:r>
            <a:r>
              <a:rPr lang="ko-KR" altLang="en-US" sz="1400" dirty="0"/>
              <a:t>진행한다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   - with </a:t>
            </a:r>
            <a:r>
              <a:rPr lang="en-US" altLang="ko-KR" sz="1400" dirty="0" err="1"/>
              <a:t>torch.no_grad</a:t>
            </a:r>
            <a:r>
              <a:rPr lang="en-US" altLang="ko-KR" sz="1400" dirty="0"/>
              <a:t>() : </a:t>
            </a:r>
          </a:p>
          <a:p>
            <a:r>
              <a:rPr lang="en-US" altLang="ko-KR" sz="1400" dirty="0"/>
              <a:t>	* gradient</a:t>
            </a:r>
            <a:r>
              <a:rPr lang="ko-KR" altLang="en-US" sz="1400" dirty="0"/>
              <a:t>를 계산한 결과를 이용하여 파라미터 값을 업데이트 할 때에는</a:t>
            </a:r>
            <a:r>
              <a:rPr lang="en-US" altLang="ko-KR" sz="1400" dirty="0"/>
              <a:t>, </a:t>
            </a:r>
            <a:r>
              <a:rPr lang="ko-KR" altLang="en-US" sz="1400" dirty="0"/>
              <a:t>해당 시점의</a:t>
            </a:r>
            <a:endParaRPr lang="en-US" altLang="ko-KR" sz="1400" dirty="0"/>
          </a:p>
          <a:p>
            <a:r>
              <a:rPr lang="en-US" altLang="ko-KR" sz="1400" dirty="0"/>
              <a:t>	  gradient </a:t>
            </a:r>
            <a:r>
              <a:rPr lang="ko-KR" altLang="en-US" sz="1400" dirty="0"/>
              <a:t>값을 고정한 후 업데이트 진행</a:t>
            </a:r>
            <a:r>
              <a:rPr lang="en-US" altLang="ko-KR" sz="1400" dirty="0"/>
              <a:t>. </a:t>
            </a:r>
            <a:r>
              <a:rPr lang="ko-KR" altLang="en-US" sz="1400" dirty="0"/>
              <a:t>코드 실행 시점에서 </a:t>
            </a:r>
            <a:r>
              <a:rPr lang="en-US" altLang="ko-KR" sz="1400" dirty="0"/>
              <a:t>gradient </a:t>
            </a:r>
            <a:r>
              <a:rPr lang="ko-KR" altLang="en-US" sz="1400" dirty="0"/>
              <a:t>값을 고정한다</a:t>
            </a:r>
            <a:endParaRPr lang="en-US" altLang="ko-KR" sz="1400" dirty="0"/>
          </a:p>
          <a:p>
            <a:r>
              <a:rPr lang="en-US" altLang="ko-KR" sz="1400" dirty="0"/>
              <a:t>	* w1 -= </a:t>
            </a:r>
            <a:r>
              <a:rPr lang="ko-KR" altLang="en-US" sz="1400" dirty="0"/>
              <a:t>에서 음수를 이용하는 이유는 </a:t>
            </a:r>
            <a:r>
              <a:rPr lang="en-US" altLang="ko-KR" sz="1400" dirty="0"/>
              <a:t>loss</a:t>
            </a:r>
            <a:r>
              <a:rPr lang="ko-KR" altLang="en-US" sz="1400" dirty="0"/>
              <a:t>가 최소가 되는 파라미터를 찾기 위함</a:t>
            </a:r>
            <a:endParaRPr lang="en-US" altLang="ko-KR" sz="1400" dirty="0"/>
          </a:p>
          <a:p>
            <a:r>
              <a:rPr lang="en-US" altLang="ko-KR" sz="1400" dirty="0"/>
              <a:t>	* w1.grad.zero_() : gradient</a:t>
            </a:r>
            <a:r>
              <a:rPr lang="ko-KR" altLang="en-US" sz="1400" dirty="0"/>
              <a:t>를 초기화해 다음 반복문을 진행하기 위함</a:t>
            </a:r>
            <a:r>
              <a:rPr lang="en-US" altLang="ko-KR" sz="1400" dirty="0"/>
              <a:t>! 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BECCF90-1A79-4B12-843B-D49BE78C5F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3950" y="0"/>
            <a:ext cx="3448050" cy="260058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07DE7AF-D2EC-475E-9979-C052AC8142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3950" y="3229761"/>
            <a:ext cx="3448050" cy="3517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2035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B170C66-7E80-4A81-AA3D-A6D32AA85B53}"/>
              </a:ext>
            </a:extLst>
          </p:cNvPr>
          <p:cNvSpPr txBox="1"/>
          <p:nvPr/>
        </p:nvSpPr>
        <p:spPr>
          <a:xfrm>
            <a:off x="94109" y="119993"/>
            <a:ext cx="56833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책 </a:t>
            </a:r>
            <a:r>
              <a:rPr lang="en-US" altLang="ko-KR" dirty="0"/>
              <a:t>– Python Deep-learning </a:t>
            </a:r>
            <a:r>
              <a:rPr lang="en-US" altLang="ko-KR" dirty="0" err="1"/>
              <a:t>Pytorch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F2681F-F803-4D95-A053-E4C10BA27F45}"/>
              </a:ext>
            </a:extLst>
          </p:cNvPr>
          <p:cNvSpPr txBox="1"/>
          <p:nvPr/>
        </p:nvSpPr>
        <p:spPr>
          <a:xfrm>
            <a:off x="94109" y="304659"/>
            <a:ext cx="11927080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400" dirty="0"/>
          </a:p>
          <a:p>
            <a:r>
              <a:rPr lang="en-US" altLang="ko-KR" sz="1600" dirty="0">
                <a:solidFill>
                  <a:srgbClr val="0070C0"/>
                </a:solidFill>
                <a:highlight>
                  <a:srgbClr val="FFFF00"/>
                </a:highlight>
              </a:rPr>
              <a:t>&lt;Part 2&gt;</a:t>
            </a:r>
          </a:p>
          <a:p>
            <a:r>
              <a:rPr lang="en-US" altLang="ko-KR" sz="1600" dirty="0">
                <a:solidFill>
                  <a:srgbClr val="0070C0"/>
                </a:solidFill>
              </a:rPr>
              <a:t>5. AI </a:t>
            </a:r>
          </a:p>
          <a:p>
            <a:r>
              <a:rPr lang="en-US" altLang="ko-KR" sz="1600" dirty="0"/>
              <a:t>   </a:t>
            </a:r>
            <a:r>
              <a:rPr lang="en-US" altLang="ko-KR" sz="1400" dirty="0"/>
              <a:t>- </a:t>
            </a:r>
            <a:r>
              <a:rPr lang="ko-KR" altLang="en-US" sz="1400" dirty="0"/>
              <a:t>이미지 분류 </a:t>
            </a:r>
            <a:r>
              <a:rPr lang="en-US" altLang="ko-KR" sz="1400" dirty="0"/>
              <a:t>: </a:t>
            </a:r>
            <a:r>
              <a:rPr lang="en-US" altLang="ko-KR" sz="1400" dirty="0" err="1"/>
              <a:t>resnet</a:t>
            </a:r>
            <a:r>
              <a:rPr lang="en-US" altLang="ko-KR" sz="1400" dirty="0"/>
              <a:t>(2015) 96% </a:t>
            </a:r>
            <a:r>
              <a:rPr lang="ko-KR" altLang="en-US" sz="1400" dirty="0"/>
              <a:t>정확도</a:t>
            </a:r>
            <a:r>
              <a:rPr lang="en-US" altLang="ko-KR" sz="1400" dirty="0"/>
              <a:t>, </a:t>
            </a:r>
            <a:r>
              <a:rPr lang="ko-KR" altLang="en-US" sz="1400" dirty="0"/>
              <a:t>목표 </a:t>
            </a:r>
            <a:r>
              <a:rPr lang="en-US" altLang="ko-KR" sz="1400" dirty="0"/>
              <a:t>: </a:t>
            </a:r>
            <a:r>
              <a:rPr lang="ko-KR" altLang="en-US" sz="1400" dirty="0"/>
              <a:t>더 </a:t>
            </a:r>
            <a:r>
              <a:rPr lang="en-US" altLang="ko-KR" sz="1400" dirty="0"/>
              <a:t>robust</a:t>
            </a:r>
            <a:r>
              <a:rPr lang="ko-KR" altLang="en-US" sz="1400" dirty="0"/>
              <a:t>한 모델 </a:t>
            </a:r>
            <a:r>
              <a:rPr lang="en-US" altLang="ko-KR" sz="1400" dirty="0"/>
              <a:t>&amp; </a:t>
            </a:r>
            <a:r>
              <a:rPr lang="en-US" altLang="ko-KR" sz="1400" dirty="0" err="1"/>
              <a:t>train_data</a:t>
            </a:r>
            <a:r>
              <a:rPr lang="ko-KR" altLang="en-US" sz="1400" dirty="0"/>
              <a:t>의 </a:t>
            </a:r>
            <a:r>
              <a:rPr lang="en-US" altLang="ko-KR" sz="1400" dirty="0"/>
              <a:t>noise</a:t>
            </a:r>
            <a:r>
              <a:rPr lang="ko-KR" altLang="en-US" sz="1400" dirty="0"/>
              <a:t>를 걸러내는 연구</a:t>
            </a:r>
            <a:endParaRPr lang="en-US" altLang="ko-KR" sz="1400" dirty="0"/>
          </a:p>
          <a:p>
            <a:r>
              <a:rPr lang="en-US" altLang="ko-KR" sz="1400" dirty="0"/>
              <a:t>    - </a:t>
            </a:r>
            <a:r>
              <a:rPr lang="ko-KR" altLang="en-US" sz="1400" dirty="0"/>
              <a:t>객체 탐지 </a:t>
            </a:r>
            <a:r>
              <a:rPr lang="en-US" altLang="ko-KR" sz="1400" dirty="0"/>
              <a:t>: </a:t>
            </a:r>
            <a:r>
              <a:rPr lang="ko-KR" altLang="en-US" sz="1400" dirty="0"/>
              <a:t>물체 탐지</a:t>
            </a:r>
            <a:r>
              <a:rPr lang="en-US" altLang="ko-KR" sz="1400" dirty="0"/>
              <a:t> / </a:t>
            </a:r>
            <a:r>
              <a:rPr lang="en-US" altLang="ko-KR" sz="1400" dirty="0" err="1"/>
              <a:t>x,y</a:t>
            </a:r>
            <a:r>
              <a:rPr lang="en-US" altLang="ko-KR" sz="1400" dirty="0"/>
              <a:t> </a:t>
            </a:r>
            <a:r>
              <a:rPr lang="ko-KR" altLang="en-US" sz="1400" dirty="0" err="1"/>
              <a:t>좌표값</a:t>
            </a:r>
            <a:r>
              <a:rPr lang="en-US" altLang="ko-KR" sz="1400" dirty="0"/>
              <a:t>, width, height</a:t>
            </a:r>
            <a:r>
              <a:rPr lang="ko-KR" altLang="en-US" sz="1400" dirty="0"/>
              <a:t>를 레이블 정보로 이용해 학습 </a:t>
            </a:r>
            <a:endParaRPr lang="en-US" altLang="ko-KR" sz="1400" dirty="0"/>
          </a:p>
          <a:p>
            <a:r>
              <a:rPr lang="en-US" altLang="ko-KR" sz="1400" dirty="0"/>
              <a:t>	* bounding box : (</a:t>
            </a:r>
            <a:r>
              <a:rPr lang="en-US" altLang="ko-KR" sz="1400" dirty="0" err="1"/>
              <a:t>x,y,w,h</a:t>
            </a:r>
            <a:r>
              <a:rPr lang="en-US" altLang="ko-KR" sz="1400" dirty="0"/>
              <a:t>) / </a:t>
            </a:r>
            <a:r>
              <a:rPr lang="ko-KR" altLang="en-US" sz="1400" dirty="0"/>
              <a:t>자율주행 자동차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cctv</a:t>
            </a:r>
            <a:r>
              <a:rPr lang="en-US" altLang="ko-KR" sz="1400" dirty="0"/>
              <a:t> </a:t>
            </a:r>
            <a:r>
              <a:rPr lang="ko-KR" altLang="en-US" sz="1400" dirty="0"/>
              <a:t>등의 카메라 기술에 </a:t>
            </a:r>
            <a:r>
              <a:rPr lang="ko-KR" altLang="en-US" sz="1400" dirty="0" err="1"/>
              <a:t>적합시킨다</a:t>
            </a:r>
            <a:endParaRPr lang="en-US" altLang="ko-KR" sz="1400" dirty="0"/>
          </a:p>
          <a:p>
            <a:r>
              <a:rPr lang="en-US" altLang="ko-KR" sz="1400" dirty="0"/>
              <a:t>    - </a:t>
            </a:r>
            <a:r>
              <a:rPr lang="ko-KR" altLang="en-US" sz="1400" dirty="0"/>
              <a:t>텍스트 </a:t>
            </a:r>
            <a:endParaRPr lang="en-US" altLang="ko-KR" sz="1400" dirty="0"/>
          </a:p>
          <a:p>
            <a:r>
              <a:rPr lang="en-US" altLang="ko-KR" sz="1400" dirty="0"/>
              <a:t>	* </a:t>
            </a:r>
            <a:r>
              <a:rPr lang="ko-KR" altLang="en-US" sz="1400" dirty="0"/>
              <a:t>기계번역</a:t>
            </a:r>
            <a:r>
              <a:rPr lang="en-US" altLang="ko-KR" sz="1400" dirty="0"/>
              <a:t>(machine translation), </a:t>
            </a:r>
            <a:r>
              <a:rPr lang="ko-KR" altLang="en-US" sz="1400" dirty="0"/>
              <a:t>문장분류</a:t>
            </a:r>
            <a:r>
              <a:rPr lang="en-US" altLang="ko-KR" sz="1400" dirty="0"/>
              <a:t>(sentence classification), </a:t>
            </a:r>
            <a:r>
              <a:rPr lang="ko-KR" altLang="en-US" sz="1400" dirty="0"/>
              <a:t>질의응답 시스템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개체병</a:t>
            </a:r>
            <a:r>
              <a:rPr lang="ko-KR" altLang="en-US" sz="1400" dirty="0"/>
              <a:t> 인식</a:t>
            </a:r>
            <a:endParaRPr lang="en-US" altLang="ko-KR" sz="1400" dirty="0"/>
          </a:p>
          <a:p>
            <a:r>
              <a:rPr lang="en-US" altLang="ko-KR" sz="1400" dirty="0"/>
              <a:t>    - GAN(Generative Adversarial Networks) : </a:t>
            </a:r>
            <a:r>
              <a:rPr lang="ko-KR" altLang="en-US" sz="1400" dirty="0"/>
              <a:t>데이터 </a:t>
            </a:r>
            <a:r>
              <a:rPr lang="en-US" altLang="ko-KR" sz="1400" dirty="0"/>
              <a:t>‘</a:t>
            </a:r>
            <a:r>
              <a:rPr lang="ko-KR" altLang="en-US" sz="1400" dirty="0" err="1"/>
              <a:t>예측＇을</a:t>
            </a:r>
            <a:r>
              <a:rPr lang="ko-KR" altLang="en-US" sz="1400" dirty="0"/>
              <a:t> 넘어 데이터 </a:t>
            </a:r>
            <a:r>
              <a:rPr lang="en-US" altLang="ko-KR" sz="1400" dirty="0"/>
              <a:t>‘</a:t>
            </a:r>
            <a:r>
              <a:rPr lang="ko-KR" altLang="en-US" sz="1400" dirty="0" err="1"/>
              <a:t>생성＇하는</a:t>
            </a:r>
            <a:r>
              <a:rPr lang="ko-KR" altLang="en-US" sz="1400" dirty="0"/>
              <a:t> 모델을 제안</a:t>
            </a:r>
            <a:endParaRPr lang="en-US" altLang="ko-KR" sz="1400" dirty="0"/>
          </a:p>
          <a:p>
            <a:r>
              <a:rPr lang="en-US" altLang="ko-KR" sz="1400" dirty="0"/>
              <a:t>	* input</a:t>
            </a:r>
            <a:r>
              <a:rPr lang="ko-KR" altLang="en-US" sz="1400" dirty="0"/>
              <a:t>이 </a:t>
            </a:r>
            <a:r>
              <a:rPr lang="en-US" altLang="ko-KR" sz="1400" dirty="0"/>
              <a:t>‘random</a:t>
            </a:r>
            <a:r>
              <a:rPr lang="ko-KR" altLang="en-US" sz="1400" dirty="0"/>
              <a:t> </a:t>
            </a:r>
            <a:r>
              <a:rPr lang="en-US" altLang="ko-KR" sz="1400" dirty="0"/>
              <a:t>noise’</a:t>
            </a:r>
            <a:r>
              <a:rPr lang="ko-KR" altLang="en-US" sz="1400" dirty="0"/>
              <a:t> 로 들어가고</a:t>
            </a:r>
            <a:r>
              <a:rPr lang="en-US" altLang="ko-KR" sz="1400" dirty="0"/>
              <a:t>, output</a:t>
            </a:r>
            <a:r>
              <a:rPr lang="ko-KR" altLang="en-US" sz="1400" dirty="0"/>
              <a:t>이 임의의 이미지로 생성되는 것을 말함</a:t>
            </a:r>
            <a:endParaRPr lang="en-US" altLang="ko-KR" sz="1400" dirty="0"/>
          </a:p>
          <a:p>
            <a:r>
              <a:rPr lang="en-US" altLang="ko-KR" sz="1400" dirty="0"/>
              <a:t>	* </a:t>
            </a:r>
            <a:r>
              <a:rPr lang="en-US" altLang="ko-KR" sz="1400" dirty="0" err="1"/>
              <a:t>BigGAN</a:t>
            </a:r>
            <a:r>
              <a:rPr lang="en-US" altLang="ko-KR" sz="1400" dirty="0"/>
              <a:t>(Large scale GAN Training for High Fidelity Natural Image Synthesis) : </a:t>
            </a:r>
            <a:r>
              <a:rPr lang="ko-KR" altLang="en-US" sz="1400" dirty="0"/>
              <a:t>세상에 존재하지 않는 객체에 대한 이미지 </a:t>
            </a:r>
            <a:endParaRPr lang="en-US" altLang="ko-KR" sz="1400" dirty="0"/>
          </a:p>
          <a:p>
            <a:r>
              <a:rPr lang="en-US" altLang="ko-KR" sz="1400" dirty="0"/>
              <a:t>    - </a:t>
            </a:r>
            <a:r>
              <a:rPr lang="en-US" altLang="ko-KR" sz="1400" dirty="0" err="1"/>
              <a:t>Deepfake</a:t>
            </a:r>
            <a:r>
              <a:rPr lang="en-US" altLang="ko-KR" sz="1400" dirty="0"/>
              <a:t> (Deep learning + fake) : </a:t>
            </a:r>
            <a:r>
              <a:rPr lang="ko-KR" altLang="en-US" sz="1400" dirty="0"/>
              <a:t>합성기술을 통한 악용될 우려가 있다</a:t>
            </a:r>
            <a:r>
              <a:rPr lang="en-US" altLang="ko-KR" sz="1400" dirty="0"/>
              <a:t>.</a:t>
            </a:r>
          </a:p>
          <a:p>
            <a:endParaRPr lang="en-US" altLang="ko-KR" sz="1400" dirty="0"/>
          </a:p>
          <a:p>
            <a:r>
              <a:rPr lang="en-US" altLang="ko-KR" sz="1600" dirty="0">
                <a:solidFill>
                  <a:schemeClr val="accent1"/>
                </a:solidFill>
              </a:rPr>
              <a:t>6. </a:t>
            </a:r>
            <a:r>
              <a:rPr lang="en-US" altLang="ko-KR" sz="1600" dirty="0" err="1">
                <a:solidFill>
                  <a:schemeClr val="accent1"/>
                </a:solidFill>
              </a:rPr>
              <a:t>Pytorch</a:t>
            </a:r>
            <a:endParaRPr lang="en-US" altLang="ko-KR" sz="1600" dirty="0">
              <a:solidFill>
                <a:schemeClr val="accent1"/>
              </a:solidFill>
            </a:endParaRPr>
          </a:p>
          <a:p>
            <a:r>
              <a:rPr lang="en-US" altLang="ko-KR" sz="1400" dirty="0"/>
              <a:t>    - </a:t>
            </a:r>
            <a:r>
              <a:rPr lang="en-US" altLang="ko-KR" sz="1400" dirty="0" err="1"/>
              <a:t>Tensorflow</a:t>
            </a:r>
            <a:r>
              <a:rPr lang="ko-KR" altLang="en-US" sz="1400" dirty="0"/>
              <a:t>는 </a:t>
            </a:r>
            <a:r>
              <a:rPr lang="en-US" altLang="ko-KR" sz="1400" dirty="0"/>
              <a:t>google</a:t>
            </a:r>
            <a:r>
              <a:rPr lang="ko-KR" altLang="en-US" sz="1400" dirty="0"/>
              <a:t>에서 만들어서 꾸준히 이용중이지만</a:t>
            </a:r>
            <a:r>
              <a:rPr lang="en-US" altLang="ko-KR" sz="1400" dirty="0"/>
              <a:t>, </a:t>
            </a:r>
            <a:r>
              <a:rPr lang="ko-KR" altLang="en-US" sz="1400" dirty="0"/>
              <a:t>진입 장벽이 비교적 높다</a:t>
            </a:r>
            <a:r>
              <a:rPr lang="en-US" altLang="ko-KR" sz="1400" dirty="0"/>
              <a:t>.</a:t>
            </a:r>
          </a:p>
          <a:p>
            <a:r>
              <a:rPr lang="en-US" altLang="ko-KR" sz="1400" dirty="0"/>
              <a:t>    - </a:t>
            </a:r>
            <a:r>
              <a:rPr lang="en-US" altLang="ko-KR" sz="1400" dirty="0" err="1"/>
              <a:t>pytorch</a:t>
            </a:r>
            <a:r>
              <a:rPr lang="ko-KR" altLang="en-US" sz="1400" dirty="0"/>
              <a:t>는 코드가 직관적이고 디버깅이 상대적으로 쉽고 코드 커스텀이 쉽다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600" dirty="0">
                <a:solidFill>
                  <a:schemeClr val="accent1"/>
                </a:solidFill>
              </a:rPr>
              <a:t>7. </a:t>
            </a:r>
            <a:r>
              <a:rPr lang="ko-KR" altLang="en-US" sz="1600" dirty="0" err="1">
                <a:solidFill>
                  <a:schemeClr val="accent1"/>
                </a:solidFill>
              </a:rPr>
              <a:t>머신러닝</a:t>
            </a:r>
            <a:endParaRPr lang="en-US" altLang="ko-KR" sz="1600" dirty="0">
              <a:solidFill>
                <a:schemeClr val="accent1"/>
              </a:solidFill>
            </a:endParaRPr>
          </a:p>
          <a:p>
            <a:r>
              <a:rPr lang="en-US" altLang="ko-KR" sz="1600" dirty="0"/>
              <a:t>   </a:t>
            </a:r>
            <a:r>
              <a:rPr lang="en-US" altLang="ko-KR" sz="1400" dirty="0"/>
              <a:t>- </a:t>
            </a:r>
            <a:r>
              <a:rPr lang="ko-KR" altLang="en-US" sz="1400" dirty="0"/>
              <a:t>인공지능과 비슷하지만 적용하는 분야가 조금 다르다</a:t>
            </a:r>
            <a:r>
              <a:rPr lang="en-US" altLang="ko-KR" sz="1400" dirty="0"/>
              <a:t>. </a:t>
            </a:r>
          </a:p>
          <a:p>
            <a:r>
              <a:rPr lang="en-US" altLang="ko-KR" sz="1400" dirty="0"/>
              <a:t>  1) </a:t>
            </a:r>
            <a:r>
              <a:rPr lang="ko-KR" altLang="en-US" sz="1400" dirty="0"/>
              <a:t>모델학습 </a:t>
            </a:r>
            <a:r>
              <a:rPr lang="en-US" altLang="ko-KR" sz="1400" dirty="0"/>
              <a:t>: </a:t>
            </a:r>
            <a:r>
              <a:rPr lang="ko-KR" altLang="en-US" sz="1400" dirty="0" err="1"/>
              <a:t>머신러닝</a:t>
            </a:r>
            <a:r>
              <a:rPr lang="ko-KR" altLang="en-US" sz="1400" dirty="0"/>
              <a:t> 모델의 학습목표</a:t>
            </a:r>
            <a:r>
              <a:rPr lang="en-US" altLang="ko-KR" sz="1400" dirty="0"/>
              <a:t>? </a:t>
            </a:r>
            <a:r>
              <a:rPr lang="ko-KR" altLang="en-US" sz="1400" dirty="0"/>
              <a:t>데이터</a:t>
            </a:r>
            <a:r>
              <a:rPr lang="en-US" altLang="ko-KR" sz="1400" dirty="0"/>
              <a:t>(input)</a:t>
            </a:r>
            <a:r>
              <a:rPr lang="ko-KR" altLang="en-US" sz="1400" dirty="0"/>
              <a:t>에 대한 모델의 결과</a:t>
            </a:r>
            <a:r>
              <a:rPr lang="en-US" altLang="ko-KR" sz="1400" dirty="0"/>
              <a:t>(output)</a:t>
            </a:r>
            <a:r>
              <a:rPr lang="ko-KR" altLang="en-US" sz="1400" dirty="0"/>
              <a:t>가 정답</a:t>
            </a:r>
            <a:r>
              <a:rPr lang="en-US" altLang="ko-KR" sz="1400" dirty="0"/>
              <a:t>(label)</a:t>
            </a:r>
            <a:r>
              <a:rPr lang="ko-KR" altLang="en-US" sz="1400" dirty="0"/>
              <a:t>에 가깝게 나오도록 학습시키는 것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  2) </a:t>
            </a:r>
            <a:r>
              <a:rPr lang="ko-KR" altLang="en-US" sz="1400" dirty="0"/>
              <a:t>손실함수</a:t>
            </a:r>
            <a:endParaRPr lang="en-US" altLang="ko-KR" sz="1400" dirty="0"/>
          </a:p>
          <a:p>
            <a:r>
              <a:rPr lang="en-US" altLang="ko-KR" sz="1400" dirty="0"/>
              <a:t>    - </a:t>
            </a:r>
            <a:r>
              <a:rPr lang="ko-KR" altLang="en-US" sz="1400" dirty="0"/>
              <a:t>모델의 결과값이 실제 정답과 어떤 차이가 있는지 </a:t>
            </a:r>
            <a:r>
              <a:rPr lang="ko-KR" altLang="en-US" sz="1400" dirty="0" err="1"/>
              <a:t>수치화할</a:t>
            </a:r>
            <a:r>
              <a:rPr lang="ko-KR" altLang="en-US" sz="1400" dirty="0"/>
              <a:t> 필요</a:t>
            </a:r>
            <a:r>
              <a:rPr lang="en-US" altLang="ko-KR" sz="1400" dirty="0"/>
              <a:t>? Loss function </a:t>
            </a:r>
            <a:r>
              <a:rPr lang="ko-KR" altLang="en-US" sz="1400" dirty="0"/>
              <a:t>또는 </a:t>
            </a:r>
            <a:r>
              <a:rPr lang="en-US" altLang="ko-KR" sz="1400" dirty="0"/>
              <a:t>cost function </a:t>
            </a:r>
          </a:p>
          <a:p>
            <a:r>
              <a:rPr lang="en-US" altLang="ko-KR" sz="1400" dirty="0"/>
              <a:t>	* MSE(mean squared error)</a:t>
            </a:r>
          </a:p>
        </p:txBody>
      </p:sp>
    </p:spTree>
    <p:extLst>
      <p:ext uri="{BB962C8B-B14F-4D97-AF65-F5344CB8AC3E}">
        <p14:creationId xmlns:p14="http://schemas.microsoft.com/office/powerpoint/2010/main" val="35048954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33B6042-1F7F-41C8-A6DB-DC861DA0EB5E}"/>
              </a:ext>
            </a:extLst>
          </p:cNvPr>
          <p:cNvSpPr txBox="1"/>
          <p:nvPr/>
        </p:nvSpPr>
        <p:spPr>
          <a:xfrm>
            <a:off x="94109" y="296270"/>
            <a:ext cx="11927080" cy="55553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accent1"/>
                </a:solidFill>
              </a:rPr>
              <a:t>8. </a:t>
            </a:r>
            <a:r>
              <a:rPr lang="ko-KR" altLang="en-US" sz="1400" dirty="0">
                <a:solidFill>
                  <a:schemeClr val="accent1"/>
                </a:solidFill>
              </a:rPr>
              <a:t>지도학습</a:t>
            </a:r>
            <a:r>
              <a:rPr lang="en-US" altLang="ko-KR" sz="1400" dirty="0">
                <a:solidFill>
                  <a:schemeClr val="accent1"/>
                </a:solidFill>
              </a:rPr>
              <a:t>(Supervised learning)</a:t>
            </a:r>
          </a:p>
          <a:p>
            <a:r>
              <a:rPr lang="en-US" altLang="ko-KR" sz="1400" dirty="0"/>
              <a:t> - data</a:t>
            </a:r>
            <a:r>
              <a:rPr lang="ko-KR" altLang="en-US" sz="1400" dirty="0"/>
              <a:t>가 주어졌을 때 무엇</a:t>
            </a:r>
            <a:r>
              <a:rPr lang="en-US" altLang="ko-KR" sz="1400" dirty="0"/>
              <a:t>(x)</a:t>
            </a:r>
            <a:r>
              <a:rPr lang="ko-KR" altLang="en-US" sz="1400" dirty="0"/>
              <a:t>으로 무엇</a:t>
            </a:r>
            <a:r>
              <a:rPr lang="en-US" altLang="ko-KR" sz="1400" dirty="0"/>
              <a:t>(y)</a:t>
            </a:r>
            <a:r>
              <a:rPr lang="ko-KR" altLang="en-US" sz="1400" dirty="0"/>
              <a:t>를 예측하고 싶을 때 사용</a:t>
            </a:r>
            <a:r>
              <a:rPr lang="en-US" altLang="ko-KR" sz="1400" dirty="0"/>
              <a:t>, </a:t>
            </a:r>
            <a:r>
              <a:rPr lang="ko-KR" altLang="en-US" sz="1400" dirty="0"/>
              <a:t>결과값 산출 위해서는 지문과 답안이 모두 필요</a:t>
            </a:r>
            <a:endParaRPr lang="en-US" altLang="ko-KR" sz="1400" dirty="0"/>
          </a:p>
          <a:p>
            <a:r>
              <a:rPr lang="en-US" altLang="ko-KR" sz="1400" dirty="0"/>
              <a:t> - </a:t>
            </a:r>
            <a:r>
              <a:rPr lang="ko-KR" altLang="en-US" sz="1400" dirty="0"/>
              <a:t>예시</a:t>
            </a:r>
            <a:r>
              <a:rPr lang="en-US" altLang="ko-KR" sz="1400" dirty="0"/>
              <a:t>) </a:t>
            </a:r>
            <a:r>
              <a:rPr lang="ko-KR" altLang="en-US" sz="1400" dirty="0"/>
              <a:t>선형회귀모델</a:t>
            </a:r>
            <a:r>
              <a:rPr lang="en-US" altLang="ko-KR" sz="1400" dirty="0"/>
              <a:t>, </a:t>
            </a:r>
            <a:r>
              <a:rPr lang="ko-KR" altLang="en-US" sz="1400" dirty="0"/>
              <a:t>의사결정나무</a:t>
            </a:r>
            <a:r>
              <a:rPr lang="en-US" altLang="ko-KR" sz="1400" dirty="0"/>
              <a:t>, k-NN(k-Nearest Neighbor : </a:t>
            </a:r>
            <a:r>
              <a:rPr lang="ko-KR" altLang="en-US" sz="1400" dirty="0"/>
              <a:t>가장 가까운 </a:t>
            </a:r>
            <a:r>
              <a:rPr lang="en-US" altLang="ko-KR" sz="1400" dirty="0"/>
              <a:t>k</a:t>
            </a:r>
            <a:r>
              <a:rPr lang="ko-KR" altLang="en-US" sz="1400" dirty="0"/>
              <a:t>개의 데이터를 이용해 해당 데이터의 출력 값을 예측</a:t>
            </a:r>
            <a:r>
              <a:rPr lang="en-US" altLang="ko-KR" sz="1400" dirty="0"/>
              <a:t>)</a:t>
            </a:r>
          </a:p>
          <a:p>
            <a:r>
              <a:rPr lang="en-US" altLang="ko-KR" sz="1400" dirty="0"/>
              <a:t> - </a:t>
            </a:r>
            <a:r>
              <a:rPr lang="ko-KR" altLang="en-US" sz="1400" dirty="0"/>
              <a:t>예시</a:t>
            </a:r>
            <a:r>
              <a:rPr lang="en-US" altLang="ko-KR" sz="1400" dirty="0"/>
              <a:t>) </a:t>
            </a:r>
            <a:r>
              <a:rPr lang="ko-KR" altLang="en-US" sz="1200" dirty="0">
                <a:solidFill>
                  <a:schemeClr val="accent1"/>
                </a:solidFill>
              </a:rPr>
              <a:t>신경망</a:t>
            </a:r>
            <a:r>
              <a:rPr lang="en-US" altLang="ko-KR" sz="1200" dirty="0">
                <a:solidFill>
                  <a:schemeClr val="accent1"/>
                </a:solidFill>
              </a:rPr>
              <a:t>(NN, Neural Network) </a:t>
            </a:r>
            <a:r>
              <a:rPr lang="en-US" altLang="ko-KR" sz="1200" dirty="0"/>
              <a:t>: </a:t>
            </a:r>
            <a:r>
              <a:rPr lang="ko-KR" altLang="en-US" sz="1200" dirty="0" err="1"/>
              <a:t>입력층</a:t>
            </a:r>
            <a:r>
              <a:rPr lang="en-US" altLang="ko-KR" sz="1200" dirty="0"/>
              <a:t>, </a:t>
            </a:r>
            <a:r>
              <a:rPr lang="ko-KR" altLang="en-US" sz="1200" dirty="0" err="1"/>
              <a:t>은닉층</a:t>
            </a:r>
            <a:r>
              <a:rPr lang="en-US" altLang="ko-KR" sz="1200" dirty="0"/>
              <a:t>, </a:t>
            </a:r>
            <a:r>
              <a:rPr lang="ko-KR" altLang="en-US" sz="1200" dirty="0" err="1"/>
              <a:t>출력층</a:t>
            </a:r>
            <a:r>
              <a:rPr lang="en-US" altLang="ko-KR" sz="1200" dirty="0"/>
              <a:t>(</a:t>
            </a:r>
            <a:r>
              <a:rPr lang="ko-KR" altLang="en-US" sz="1200" dirty="0"/>
              <a:t>각 층의 노드 </a:t>
            </a:r>
            <a:r>
              <a:rPr lang="ko-KR" altLang="en-US" sz="1200" dirty="0" err="1"/>
              <a:t>가중값을</a:t>
            </a:r>
            <a:r>
              <a:rPr lang="ko-KR" altLang="en-US" sz="1200" dirty="0"/>
              <a:t> 업데이트 하면서 학습</a:t>
            </a:r>
            <a:r>
              <a:rPr lang="en-US" altLang="ko-KR" sz="1200" dirty="0"/>
              <a:t>, </a:t>
            </a:r>
            <a:r>
              <a:rPr lang="ko-KR" altLang="en-US" sz="1200" dirty="0"/>
              <a:t>신경망은 </a:t>
            </a:r>
            <a:r>
              <a:rPr lang="en-US" altLang="ko-KR" sz="1200" dirty="0"/>
              <a:t>decision </a:t>
            </a:r>
            <a:r>
              <a:rPr lang="en-US" altLang="ko-KR" sz="1200" dirty="0" err="1"/>
              <a:t>boundar</a:t>
            </a:r>
            <a:r>
              <a:rPr lang="ko-KR" altLang="en-US" sz="1200" dirty="0"/>
              <a:t>를 설정할 때 </a:t>
            </a:r>
            <a:r>
              <a:rPr lang="ko-KR" altLang="en-US" sz="1200" dirty="0" err="1"/>
              <a:t>과적합</a:t>
            </a:r>
            <a:r>
              <a:rPr lang="ko-KR" altLang="en-US" sz="1200" dirty="0"/>
              <a:t> 될 수 있는 오류를 가지고 있음</a:t>
            </a:r>
            <a:r>
              <a:rPr lang="en-US" altLang="ko-KR" sz="1200" dirty="0"/>
              <a:t>.)</a:t>
            </a:r>
          </a:p>
          <a:p>
            <a:r>
              <a:rPr lang="en-US" altLang="ko-KR" sz="1200" dirty="0"/>
              <a:t> </a:t>
            </a:r>
            <a:r>
              <a:rPr lang="en-US" altLang="ko-KR" sz="1400" dirty="0"/>
              <a:t>- </a:t>
            </a:r>
            <a:r>
              <a:rPr lang="ko-KR" altLang="en-US" sz="1400" dirty="0"/>
              <a:t>예시</a:t>
            </a:r>
            <a:r>
              <a:rPr lang="en-US" altLang="ko-KR" sz="1400" dirty="0"/>
              <a:t>) </a:t>
            </a:r>
            <a:r>
              <a:rPr lang="ko-KR" altLang="en-US" sz="1400" dirty="0">
                <a:solidFill>
                  <a:schemeClr val="accent1"/>
                </a:solidFill>
              </a:rPr>
              <a:t>앙상블</a:t>
            </a:r>
            <a:r>
              <a:rPr lang="en-US" altLang="ko-KR" sz="1400" dirty="0">
                <a:solidFill>
                  <a:schemeClr val="accent1"/>
                </a:solidFill>
              </a:rPr>
              <a:t>(ensemble)</a:t>
            </a:r>
            <a:r>
              <a:rPr lang="en-US" altLang="ko-KR" sz="1400" dirty="0"/>
              <a:t> : </a:t>
            </a:r>
            <a:r>
              <a:rPr lang="en-US" altLang="ko-KR" sz="1200" dirty="0"/>
              <a:t>bagging(</a:t>
            </a:r>
            <a:r>
              <a:rPr lang="ko-KR" altLang="en-US" sz="1200" dirty="0"/>
              <a:t>데이터를 재구성해 모델을 만듦</a:t>
            </a:r>
            <a:r>
              <a:rPr lang="en-US" altLang="ko-KR" sz="1200" dirty="0"/>
              <a:t>), Random Forest(</a:t>
            </a:r>
            <a:r>
              <a:rPr lang="ko-KR" altLang="en-US" sz="1200" dirty="0"/>
              <a:t>데이터와 변수를 랜덤으로 추출해 모델을 만듦</a:t>
            </a:r>
            <a:r>
              <a:rPr lang="en-US" altLang="ko-KR" sz="1200" dirty="0"/>
              <a:t>), </a:t>
            </a:r>
          </a:p>
          <a:p>
            <a:r>
              <a:rPr lang="en-US" altLang="ko-KR" sz="1200" dirty="0"/>
              <a:t>            Boosting(</a:t>
            </a:r>
            <a:r>
              <a:rPr lang="ko-KR" altLang="en-US" sz="1200" dirty="0"/>
              <a:t>잘 맞추지 못하는 데이터를 좀 더 집중적으로 학습시킴</a:t>
            </a:r>
            <a:r>
              <a:rPr lang="en-US" altLang="ko-KR" sz="1200" dirty="0"/>
              <a:t>), </a:t>
            </a:r>
            <a:r>
              <a:rPr lang="ko-KR" altLang="en-US" sz="1200" dirty="0"/>
              <a:t>학습성능을 </a:t>
            </a:r>
            <a:r>
              <a:rPr lang="ko-KR" altLang="en-US" sz="1200" dirty="0" err="1"/>
              <a:t>높이는데는</a:t>
            </a:r>
            <a:r>
              <a:rPr lang="ko-KR" altLang="en-US" sz="1200" dirty="0"/>
              <a:t> </a:t>
            </a:r>
            <a:r>
              <a:rPr lang="en-US" altLang="ko-KR" sz="1200" dirty="0"/>
              <a:t>boosting </a:t>
            </a:r>
            <a:r>
              <a:rPr lang="ko-KR" altLang="en-US" sz="1200" dirty="0"/>
              <a:t>이며</a:t>
            </a:r>
            <a:r>
              <a:rPr lang="en-US" altLang="ko-KR" sz="1200" dirty="0"/>
              <a:t>, </a:t>
            </a:r>
            <a:r>
              <a:rPr lang="ko-KR" altLang="en-US" sz="1200" dirty="0"/>
              <a:t>실제와 </a:t>
            </a:r>
            <a:r>
              <a:rPr lang="ko-KR" altLang="en-US" sz="1200" dirty="0" err="1"/>
              <a:t>예측값의</a:t>
            </a:r>
            <a:r>
              <a:rPr lang="ko-KR" altLang="en-US" sz="1200" dirty="0"/>
              <a:t> 차이</a:t>
            </a:r>
            <a:r>
              <a:rPr lang="en-US" altLang="ko-KR" sz="1200" dirty="0"/>
              <a:t>(residual)</a:t>
            </a:r>
            <a:r>
              <a:rPr lang="ko-KR" altLang="en-US" sz="1200" dirty="0"/>
              <a:t>을 줄여 </a:t>
            </a:r>
            <a:endParaRPr lang="en-US" altLang="ko-KR" sz="1200" dirty="0"/>
          </a:p>
          <a:p>
            <a:r>
              <a:rPr lang="en-US" altLang="ko-KR" sz="1200" dirty="0"/>
              <a:t>            </a:t>
            </a:r>
            <a:r>
              <a:rPr lang="ko-KR" altLang="en-US" sz="1200" dirty="0"/>
              <a:t>학습시키는 </a:t>
            </a:r>
            <a:r>
              <a:rPr lang="en-US" altLang="ko-KR" sz="1200" dirty="0"/>
              <a:t>gradient </a:t>
            </a:r>
            <a:r>
              <a:rPr lang="en-US" altLang="ko-KR" sz="1200" dirty="0" err="1"/>
              <a:t>boostin</a:t>
            </a:r>
            <a:r>
              <a:rPr lang="ko-KR" altLang="en-US" sz="1200" dirty="0"/>
              <a:t>이 많이 쓰임</a:t>
            </a:r>
            <a:endParaRPr lang="en-US" altLang="ko-KR" sz="1200" dirty="0"/>
          </a:p>
          <a:p>
            <a:endParaRPr lang="en-US" altLang="ko-KR" sz="1100" dirty="0"/>
          </a:p>
          <a:p>
            <a:r>
              <a:rPr lang="en-US" altLang="ko-KR" sz="1400" dirty="0"/>
              <a:t>9. </a:t>
            </a:r>
            <a:r>
              <a:rPr lang="ko-KR" altLang="en-US" sz="1400" dirty="0"/>
              <a:t>비지도학습</a:t>
            </a:r>
            <a:r>
              <a:rPr lang="en-US" altLang="ko-KR" sz="1400" dirty="0"/>
              <a:t>(Unsupervised learning)</a:t>
            </a:r>
          </a:p>
          <a:p>
            <a:r>
              <a:rPr lang="en-US" altLang="ko-KR" sz="1400" dirty="0"/>
              <a:t> - </a:t>
            </a:r>
            <a:r>
              <a:rPr lang="en-US" altLang="ko-KR" sz="1200" dirty="0"/>
              <a:t>x</a:t>
            </a:r>
            <a:r>
              <a:rPr lang="ko-KR" altLang="en-US" sz="1200" dirty="0"/>
              <a:t>변수만 존재</a:t>
            </a:r>
            <a:r>
              <a:rPr lang="en-US" altLang="ko-KR" sz="1200" dirty="0"/>
              <a:t>, </a:t>
            </a:r>
            <a:r>
              <a:rPr lang="ko-KR" altLang="en-US" sz="1200" dirty="0"/>
              <a:t>데이터는 제공하지만 명확한 정답은 제공하지 않음</a:t>
            </a:r>
            <a:r>
              <a:rPr lang="en-US" altLang="ko-KR" sz="1200" dirty="0"/>
              <a:t>. </a:t>
            </a:r>
            <a:r>
              <a:rPr lang="ko-KR" altLang="en-US" sz="1200" dirty="0"/>
              <a:t>독립변수</a:t>
            </a:r>
            <a:r>
              <a:rPr lang="en-US" altLang="ko-KR" sz="1200" dirty="0"/>
              <a:t>(x) </a:t>
            </a:r>
            <a:r>
              <a:rPr lang="ko-KR" altLang="en-US" sz="1200" dirty="0"/>
              <a:t>만으로 새로운 </a:t>
            </a:r>
            <a:r>
              <a:rPr lang="en-US" altLang="ko-KR" sz="1200" dirty="0"/>
              <a:t>feature</a:t>
            </a:r>
            <a:r>
              <a:rPr lang="ko-KR" altLang="en-US" sz="1200" dirty="0"/>
              <a:t>를 </a:t>
            </a:r>
            <a:r>
              <a:rPr lang="ko-KR" altLang="en-US" sz="1200" dirty="0" err="1"/>
              <a:t>찾아낸다거나</a:t>
            </a:r>
            <a:r>
              <a:rPr lang="ko-KR" altLang="en-US" sz="1200" dirty="0"/>
              <a:t> 군집화 </a:t>
            </a:r>
            <a:r>
              <a:rPr lang="en-US" altLang="ko-KR" sz="1200" dirty="0"/>
              <a:t>: </a:t>
            </a:r>
            <a:r>
              <a:rPr lang="ko-KR" altLang="en-US" sz="1200" dirty="0"/>
              <a:t>데이터 내 새로운 패턴을 찾아낸다</a:t>
            </a:r>
            <a:r>
              <a:rPr lang="en-US" altLang="ko-KR" sz="1200" dirty="0"/>
              <a:t>.</a:t>
            </a:r>
          </a:p>
          <a:p>
            <a:endParaRPr lang="en-US" altLang="ko-KR" sz="1400" dirty="0"/>
          </a:p>
          <a:p>
            <a:r>
              <a:rPr lang="en-US" altLang="ko-KR" sz="1400" dirty="0">
                <a:solidFill>
                  <a:schemeClr val="accent1"/>
                </a:solidFill>
              </a:rPr>
              <a:t>10. </a:t>
            </a:r>
            <a:r>
              <a:rPr lang="ko-KR" altLang="en-US" sz="1400" dirty="0" err="1">
                <a:solidFill>
                  <a:schemeClr val="accent1"/>
                </a:solidFill>
              </a:rPr>
              <a:t>과적합</a:t>
            </a:r>
            <a:r>
              <a:rPr lang="en-US" altLang="ko-KR" sz="1400" dirty="0">
                <a:solidFill>
                  <a:schemeClr val="accent1"/>
                </a:solidFill>
              </a:rPr>
              <a:t>(Overfitting)</a:t>
            </a:r>
          </a:p>
          <a:p>
            <a:r>
              <a:rPr lang="en-US" altLang="ko-KR" sz="1400" dirty="0"/>
              <a:t> - sample</a:t>
            </a:r>
            <a:r>
              <a:rPr lang="ko-KR" altLang="en-US" sz="1400" dirty="0"/>
              <a:t> </a:t>
            </a:r>
            <a:r>
              <a:rPr lang="en-US" altLang="ko-KR" sz="1400" dirty="0"/>
              <a:t>data</a:t>
            </a:r>
            <a:r>
              <a:rPr lang="ko-KR" altLang="en-US" sz="1400" dirty="0"/>
              <a:t>에 맞는 모델을 잘 만들었다고 하더라도 실제로 사용할 때는 정확도가 떨어져서 사용하기 힘들다</a:t>
            </a:r>
            <a:r>
              <a:rPr lang="en-US" altLang="ko-KR" sz="1400" dirty="0"/>
              <a:t>.</a:t>
            </a:r>
          </a:p>
          <a:p>
            <a:r>
              <a:rPr lang="en-US" altLang="ko-KR" sz="1400" dirty="0"/>
              <a:t> 1) </a:t>
            </a:r>
            <a:r>
              <a:rPr lang="ko-KR" altLang="en-US" sz="1400" dirty="0"/>
              <a:t>과적합이 발생하는 원인 </a:t>
            </a:r>
            <a:endParaRPr lang="en-US" altLang="ko-KR" sz="1400" dirty="0"/>
          </a:p>
          <a:p>
            <a:r>
              <a:rPr lang="en-US" altLang="ko-KR" sz="1400" dirty="0"/>
              <a:t>    - </a:t>
            </a:r>
            <a:r>
              <a:rPr lang="ko-KR" altLang="en-US" sz="1400" dirty="0"/>
              <a:t>학습을 위한 </a:t>
            </a:r>
            <a:r>
              <a:rPr lang="en-US" altLang="ko-KR" sz="1400" dirty="0"/>
              <a:t>sample data </a:t>
            </a:r>
            <a:r>
              <a:rPr lang="ko-KR" altLang="en-US" sz="1400" dirty="0"/>
              <a:t>수의 부족</a:t>
            </a:r>
            <a:r>
              <a:rPr lang="en-US" altLang="ko-KR" sz="1400" dirty="0"/>
              <a:t>(</a:t>
            </a:r>
            <a:r>
              <a:rPr lang="ko-KR" altLang="en-US" sz="1400" dirty="0"/>
              <a:t>학습할 데이터 수가 많을수록 모집단의 특성을 잘 반영하겠지</a:t>
            </a:r>
            <a:r>
              <a:rPr lang="en-US" altLang="ko-KR" sz="1400" dirty="0"/>
              <a:t>?)</a:t>
            </a:r>
          </a:p>
          <a:p>
            <a:r>
              <a:rPr lang="en-US" altLang="ko-KR" sz="1400" dirty="0"/>
              <a:t>  	* </a:t>
            </a:r>
            <a:r>
              <a:rPr lang="ko-KR" altLang="en-US" sz="1400" dirty="0"/>
              <a:t>학습할 데이터 수가 적으면 </a:t>
            </a:r>
            <a:r>
              <a:rPr lang="ko-KR" altLang="en-US" sz="1400" dirty="0" err="1"/>
              <a:t>과적합</a:t>
            </a:r>
            <a:r>
              <a:rPr lang="ko-KR" altLang="en-US" sz="1400" dirty="0"/>
              <a:t> 확률이 높다  </a:t>
            </a:r>
            <a:endParaRPr lang="en-US" altLang="ko-KR" sz="1400" dirty="0"/>
          </a:p>
          <a:p>
            <a:r>
              <a:rPr lang="en-US" altLang="ko-KR" sz="1400" dirty="0"/>
              <a:t>	* </a:t>
            </a:r>
            <a:r>
              <a:rPr lang="ko-KR" altLang="en-US" sz="1400" dirty="0"/>
              <a:t>풀고자 하는 문제에 비해 복잡한 모델을 적용 </a:t>
            </a:r>
            <a:r>
              <a:rPr lang="en-US" altLang="ko-KR" sz="1400" dirty="0"/>
              <a:t>(</a:t>
            </a:r>
            <a:r>
              <a:rPr lang="ko-KR" altLang="en-US" sz="1400" dirty="0"/>
              <a:t>간단한 문제에 대해서는 간단한 모델</a:t>
            </a:r>
            <a:r>
              <a:rPr lang="en-US" altLang="ko-KR" sz="1400" dirty="0"/>
              <a:t>, </a:t>
            </a:r>
            <a:r>
              <a:rPr lang="ko-KR" altLang="en-US" sz="1400" dirty="0"/>
              <a:t>적은 변수만을 사용하는 것 추천</a:t>
            </a:r>
            <a:r>
              <a:rPr lang="en-US" altLang="ko-KR" sz="1400" dirty="0"/>
              <a:t>)</a:t>
            </a:r>
          </a:p>
          <a:p>
            <a:r>
              <a:rPr lang="en-US" altLang="ko-KR" sz="1400" dirty="0"/>
              <a:t> 2) </a:t>
            </a:r>
            <a:r>
              <a:rPr lang="ko-KR" altLang="en-US" sz="1400" dirty="0"/>
              <a:t>해결책</a:t>
            </a:r>
            <a:r>
              <a:rPr lang="en-US" altLang="ko-KR" sz="1400" dirty="0"/>
              <a:t>? </a:t>
            </a:r>
          </a:p>
          <a:p>
            <a:r>
              <a:rPr lang="en-US" altLang="ko-KR" sz="1400" dirty="0"/>
              <a:t>    - </a:t>
            </a:r>
            <a:r>
              <a:rPr lang="ko-KR" altLang="en-US" sz="1400" dirty="0"/>
              <a:t>적합성 평가 및 실험설계 </a:t>
            </a:r>
            <a:r>
              <a:rPr lang="en-US" altLang="ko-KR" sz="1400" dirty="0"/>
              <a:t>: </a:t>
            </a:r>
            <a:r>
              <a:rPr lang="ko-KR" altLang="en-US" sz="1400" dirty="0"/>
              <a:t>데이터 수를 늘려 모집단의 특성을 잘 반영한 데이터를 확보</a:t>
            </a:r>
            <a:r>
              <a:rPr lang="en-US" altLang="ko-KR" sz="1400" dirty="0"/>
              <a:t>, </a:t>
            </a:r>
            <a:r>
              <a:rPr lang="ko-KR" altLang="en-US" sz="1400" dirty="0"/>
              <a:t>적합한 모형 선택</a:t>
            </a:r>
            <a:endParaRPr lang="en-US" altLang="ko-KR" sz="1400" dirty="0"/>
          </a:p>
          <a:p>
            <a:r>
              <a:rPr lang="en-US" altLang="ko-KR" sz="1400" dirty="0"/>
              <a:t>    - </a:t>
            </a:r>
            <a:r>
              <a:rPr lang="ko-KR" altLang="en-US" sz="1400" dirty="0"/>
              <a:t>데이터를 학습</a:t>
            </a:r>
            <a:r>
              <a:rPr lang="en-US" altLang="ko-KR" sz="1400" dirty="0"/>
              <a:t>:</a:t>
            </a:r>
            <a:r>
              <a:rPr lang="ko-KR" altLang="en-US" sz="1400" dirty="0"/>
              <a:t>검증</a:t>
            </a:r>
            <a:r>
              <a:rPr lang="en-US" altLang="ko-KR" sz="1400" dirty="0"/>
              <a:t>:</a:t>
            </a:r>
            <a:r>
              <a:rPr lang="ko-KR" altLang="en-US" sz="1400" dirty="0"/>
              <a:t>테스트 데이터를 </a:t>
            </a:r>
            <a:r>
              <a:rPr lang="ko-KR" altLang="en-US" sz="1400" dirty="0" err="1"/>
              <a:t>램던분할</a:t>
            </a:r>
            <a:r>
              <a:rPr lang="en-US" altLang="ko-KR" sz="1400" dirty="0"/>
              <a:t>(</a:t>
            </a:r>
            <a:r>
              <a:rPr lang="ko-KR" altLang="en-US" sz="1400" dirty="0"/>
              <a:t>예</a:t>
            </a:r>
            <a:r>
              <a:rPr lang="en-US" altLang="ko-KR" sz="1400" dirty="0"/>
              <a:t>. 4:3:3</a:t>
            </a:r>
            <a:r>
              <a:rPr lang="ko-KR" altLang="en-US" sz="1400" dirty="0"/>
              <a:t>정도로 분할</a:t>
            </a:r>
            <a:r>
              <a:rPr lang="en-US" altLang="ko-KR" sz="1400" dirty="0"/>
              <a:t>)</a:t>
            </a:r>
          </a:p>
          <a:p>
            <a:r>
              <a:rPr lang="en-US" altLang="ko-KR" sz="1400" dirty="0"/>
              <a:t>	* </a:t>
            </a:r>
            <a:r>
              <a:rPr lang="en-US" altLang="ko-KR" sz="1400" dirty="0" err="1"/>
              <a:t>val_data</a:t>
            </a:r>
            <a:r>
              <a:rPr lang="en-US" altLang="ko-KR" sz="1400" dirty="0"/>
              <a:t>(</a:t>
            </a:r>
            <a:r>
              <a:rPr lang="ko-KR" altLang="en-US" sz="1400" dirty="0"/>
              <a:t>학습 데이터를 </a:t>
            </a:r>
            <a:r>
              <a:rPr lang="ko-KR" altLang="en-US" sz="1400" dirty="0" err="1"/>
              <a:t>적합시킨</a:t>
            </a:r>
            <a:r>
              <a:rPr lang="ko-KR" altLang="en-US" sz="1400" dirty="0"/>
              <a:t> 함수를 </a:t>
            </a:r>
            <a:r>
              <a:rPr lang="ko-KR" altLang="en-US" sz="1400" dirty="0" err="1"/>
              <a:t>검증시킬</a:t>
            </a:r>
            <a:r>
              <a:rPr lang="ko-KR" altLang="en-US" sz="1400" dirty="0"/>
              <a:t> 데이터</a:t>
            </a:r>
            <a:r>
              <a:rPr lang="en-US" altLang="ko-KR" sz="1400" dirty="0"/>
              <a:t>) </a:t>
            </a:r>
          </a:p>
          <a:p>
            <a:r>
              <a:rPr lang="en-US" altLang="ko-KR" sz="1400" dirty="0"/>
              <a:t>	* </a:t>
            </a:r>
            <a:r>
              <a:rPr lang="en-US" altLang="ko-KR" sz="1400" dirty="0" err="1"/>
              <a:t>test_data</a:t>
            </a:r>
            <a:r>
              <a:rPr lang="en-US" altLang="ko-KR" sz="1400" dirty="0"/>
              <a:t>(</a:t>
            </a:r>
            <a:r>
              <a:rPr lang="ko-KR" altLang="en-US" sz="1400" dirty="0"/>
              <a:t>모델의 성능을 최종적으로 측정하는 데이터</a:t>
            </a:r>
            <a:r>
              <a:rPr lang="en-US" altLang="ko-KR" sz="1400" dirty="0"/>
              <a:t>) </a:t>
            </a:r>
          </a:p>
          <a:p>
            <a:r>
              <a:rPr lang="en-US" altLang="ko-KR" sz="1400" dirty="0"/>
              <a:t>	* </a:t>
            </a:r>
            <a:r>
              <a:rPr lang="ko-KR" altLang="en-US" sz="1400" dirty="0"/>
              <a:t>이론적으로 제안한 방법론이 어떤 성능을 보유하고 있는지 측정할 때는 학습</a:t>
            </a:r>
            <a:r>
              <a:rPr lang="en-US" altLang="ko-KR" sz="1400" dirty="0"/>
              <a:t>, </a:t>
            </a:r>
            <a:r>
              <a:rPr lang="ko-KR" altLang="en-US" sz="1400" dirty="0"/>
              <a:t>검증 데이터로만 분할하는 것</a:t>
            </a:r>
            <a:r>
              <a:rPr lang="en-US" altLang="ko-KR" sz="1400" dirty="0"/>
              <a:t>! </a:t>
            </a:r>
          </a:p>
          <a:p>
            <a:r>
              <a:rPr lang="en-US" altLang="ko-KR" sz="1400" dirty="0"/>
              <a:t>    - K-Fold cross validation : </a:t>
            </a:r>
            <a:r>
              <a:rPr lang="ko-KR" altLang="en-US" sz="1400" dirty="0"/>
              <a:t>학습 데이터 수가 많지 </a:t>
            </a:r>
            <a:r>
              <a:rPr lang="ko-KR" altLang="en-US" sz="1400" dirty="0" err="1"/>
              <a:t>않을때의</a:t>
            </a:r>
            <a:r>
              <a:rPr lang="ko-KR" altLang="en-US" sz="1400" dirty="0"/>
              <a:t> 방법</a:t>
            </a:r>
            <a:endParaRPr lang="en-US" altLang="ko-KR" sz="1400" dirty="0"/>
          </a:p>
          <a:p>
            <a:r>
              <a:rPr lang="en-US" altLang="ko-KR" sz="1400" dirty="0"/>
              <a:t>	* k</a:t>
            </a:r>
            <a:r>
              <a:rPr lang="ko-KR" altLang="en-US" sz="1400" dirty="0"/>
              <a:t>개의 </a:t>
            </a:r>
            <a:r>
              <a:rPr lang="en-US" altLang="ko-KR" sz="1400" dirty="0"/>
              <a:t>fold</a:t>
            </a:r>
            <a:r>
              <a:rPr lang="ko-KR" altLang="en-US" sz="1400" dirty="0"/>
              <a:t>로 데이터를 분할</a:t>
            </a:r>
            <a:r>
              <a:rPr lang="en-US" altLang="ko-KR" sz="1400" dirty="0"/>
              <a:t>(</a:t>
            </a:r>
            <a:r>
              <a:rPr lang="ko-KR" altLang="en-US" sz="1400" dirty="0"/>
              <a:t>보통 </a:t>
            </a:r>
            <a:r>
              <a:rPr lang="en-US" altLang="ko-KR" sz="1400" dirty="0"/>
              <a:t>5 </a:t>
            </a:r>
            <a:r>
              <a:rPr lang="ko-KR" altLang="en-US" sz="1400" dirty="0"/>
              <a:t>또는 </a:t>
            </a:r>
            <a:r>
              <a:rPr lang="en-US" altLang="ko-KR" sz="1400" dirty="0"/>
              <a:t>10): k=5</a:t>
            </a:r>
            <a:r>
              <a:rPr lang="ko-KR" altLang="en-US" sz="1400" dirty="0"/>
              <a:t>이면 </a:t>
            </a:r>
            <a:r>
              <a:rPr lang="en-US" altLang="ko-KR" sz="1400" dirty="0"/>
              <a:t>k=1</a:t>
            </a:r>
            <a:r>
              <a:rPr lang="ko-KR" altLang="en-US" sz="1400" dirty="0"/>
              <a:t>번째를 </a:t>
            </a:r>
            <a:r>
              <a:rPr lang="en-US" altLang="ko-KR" sz="1400" dirty="0" err="1"/>
              <a:t>val_data</a:t>
            </a:r>
            <a:r>
              <a:rPr lang="ko-KR" altLang="en-US" sz="1400" dirty="0"/>
              <a:t>로 </a:t>
            </a:r>
            <a:r>
              <a:rPr lang="en-US" altLang="ko-KR" sz="1400" dirty="0"/>
              <a:t>k=2,3,4,5</a:t>
            </a:r>
            <a:r>
              <a:rPr lang="ko-KR" altLang="en-US" sz="1400" dirty="0"/>
              <a:t>를 </a:t>
            </a:r>
            <a:r>
              <a:rPr lang="en-US" altLang="ko-KR" sz="1400" dirty="0" err="1"/>
              <a:t>train_data</a:t>
            </a:r>
            <a:r>
              <a:rPr lang="en-US" altLang="ko-KR" sz="1400" dirty="0"/>
              <a:t> </a:t>
            </a:r>
            <a:r>
              <a:rPr lang="ko-KR" altLang="en-US" sz="1400" dirty="0"/>
              <a:t>사용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4586033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ECB954D-5586-486D-95A1-A2754291C3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73" y="-1"/>
            <a:ext cx="7853963" cy="256564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BB8614C-D169-47B5-BF38-F0F8BEDD59AF}"/>
              </a:ext>
            </a:extLst>
          </p:cNvPr>
          <p:cNvSpPr txBox="1"/>
          <p:nvPr/>
        </p:nvSpPr>
        <p:spPr>
          <a:xfrm>
            <a:off x="0" y="2565647"/>
            <a:ext cx="1193192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1. </a:t>
            </a:r>
            <a:r>
              <a:rPr lang="ko-KR" altLang="en-US" sz="1200" dirty="0"/>
              <a:t>기존의 방식 </a:t>
            </a:r>
            <a:r>
              <a:rPr lang="en-US" altLang="ko-KR" sz="1200" dirty="0"/>
              <a:t>: layer</a:t>
            </a:r>
            <a:r>
              <a:rPr lang="ko-KR" altLang="en-US" sz="1200" dirty="0"/>
              <a:t>의 깊이가 깊어질수록 </a:t>
            </a:r>
            <a:r>
              <a:rPr lang="en-US" altLang="ko-KR" sz="1200" dirty="0" err="1"/>
              <a:t>gradien</a:t>
            </a:r>
            <a:r>
              <a:rPr lang="ko-KR" altLang="en-US" sz="1200" dirty="0"/>
              <a:t>가 소실되는 문제</a:t>
            </a:r>
            <a:r>
              <a:rPr lang="en-US" altLang="ko-KR" sz="1200" dirty="0"/>
              <a:t>(vanishing gradient)</a:t>
            </a:r>
            <a:r>
              <a:rPr lang="ko-KR" altLang="en-US" sz="1200" dirty="0"/>
              <a:t>를 가지고 있다</a:t>
            </a:r>
            <a:r>
              <a:rPr lang="en-US" altLang="ko-KR" sz="1200" dirty="0"/>
              <a:t>. </a:t>
            </a:r>
          </a:p>
          <a:p>
            <a:r>
              <a:rPr lang="en-US" altLang="ko-KR" sz="1200" dirty="0"/>
              <a:t>   </a:t>
            </a:r>
            <a:r>
              <a:rPr lang="en-US" altLang="ko-KR" sz="1200" b="1" dirty="0"/>
              <a:t>Resnet </a:t>
            </a:r>
            <a:r>
              <a:rPr lang="ko-KR" altLang="en-US" sz="1200" b="1" dirty="0"/>
              <a:t>방식 </a:t>
            </a:r>
            <a:r>
              <a:rPr lang="en-US" altLang="ko-KR" sz="1200" dirty="0"/>
              <a:t>: </a:t>
            </a:r>
            <a:r>
              <a:rPr lang="ko-KR" altLang="en-US" sz="1200" dirty="0"/>
              <a:t>기존의 </a:t>
            </a:r>
            <a:r>
              <a:rPr lang="en-US" altLang="ko-KR" sz="1200" dirty="0"/>
              <a:t>input x</a:t>
            </a:r>
            <a:r>
              <a:rPr lang="ko-KR" altLang="en-US" sz="1200" dirty="0"/>
              <a:t>에 대한 결과</a:t>
            </a:r>
            <a:r>
              <a:rPr lang="en-US" altLang="ko-KR" sz="1200" dirty="0"/>
              <a:t>(F(x))</a:t>
            </a:r>
            <a:r>
              <a:rPr lang="ko-KR" altLang="en-US" sz="1200" dirty="0"/>
              <a:t>에 </a:t>
            </a:r>
            <a:r>
              <a:rPr lang="en-US" altLang="ko-KR" sz="1200" dirty="0"/>
              <a:t>x</a:t>
            </a:r>
            <a:r>
              <a:rPr lang="ko-KR" altLang="en-US" sz="1200" dirty="0"/>
              <a:t>를 더한 형태</a:t>
            </a:r>
            <a:r>
              <a:rPr lang="en-US" altLang="ko-KR" sz="1200" dirty="0"/>
              <a:t>(F(x) + x)</a:t>
            </a:r>
            <a:r>
              <a:rPr lang="ko-KR" altLang="en-US" sz="1200" dirty="0"/>
              <a:t>로 구성이 된다</a:t>
            </a:r>
            <a:r>
              <a:rPr lang="en-US" altLang="ko-KR" sz="1200" dirty="0"/>
              <a:t>. </a:t>
            </a:r>
          </a:p>
          <a:p>
            <a:endParaRPr lang="en-US" altLang="ko-KR" sz="1200" dirty="0"/>
          </a:p>
          <a:p>
            <a:r>
              <a:rPr lang="en-US" altLang="ko-KR" sz="1200" dirty="0"/>
              <a:t>2.  </a:t>
            </a:r>
            <a:r>
              <a:rPr lang="en-US" altLang="ko-KR" sz="1200" b="1" dirty="0"/>
              <a:t>Shortcut </a:t>
            </a:r>
            <a:r>
              <a:rPr lang="en-US" altLang="ko-KR" sz="1200" dirty="0"/>
              <a:t>: </a:t>
            </a:r>
            <a:r>
              <a:rPr lang="ko-KR" altLang="en-US" sz="1200" dirty="0"/>
              <a:t>진행할 </a:t>
            </a:r>
            <a:r>
              <a:rPr lang="en-US" altLang="ko-KR" sz="1200" dirty="0"/>
              <a:t>block</a:t>
            </a:r>
            <a:r>
              <a:rPr lang="ko-KR" altLang="en-US" sz="1200" dirty="0"/>
              <a:t>을 학습하지 않고 다음 </a:t>
            </a:r>
            <a:r>
              <a:rPr lang="en-US" altLang="ko-KR" sz="1200" dirty="0"/>
              <a:t>block</a:t>
            </a:r>
            <a:r>
              <a:rPr lang="ko-KR" altLang="en-US" sz="1200" dirty="0"/>
              <a:t>으로 보내는 방법이다</a:t>
            </a:r>
            <a:r>
              <a:rPr lang="en-US" altLang="ko-KR" sz="1200" dirty="0"/>
              <a:t>.(</a:t>
            </a:r>
            <a:r>
              <a:rPr lang="ko-KR" altLang="en-US" sz="1200" dirty="0">
                <a:solidFill>
                  <a:srgbClr val="FF0000"/>
                </a:solidFill>
              </a:rPr>
              <a:t>빨간색</a:t>
            </a:r>
            <a:r>
              <a:rPr lang="ko-KR" altLang="en-US" sz="1200" dirty="0"/>
              <a:t> 선</a:t>
            </a:r>
            <a:r>
              <a:rPr lang="en-US" altLang="ko-KR" sz="1200" dirty="0"/>
              <a:t>)</a:t>
            </a:r>
          </a:p>
          <a:p>
            <a:r>
              <a:rPr lang="en-US" altLang="ko-KR" sz="1200" dirty="0"/>
              <a:t>    -&gt; shortcut </a:t>
            </a:r>
            <a:r>
              <a:rPr lang="ko-KR" altLang="en-US" sz="1200" dirty="0"/>
              <a:t>방식을 통해 해당 </a:t>
            </a:r>
            <a:r>
              <a:rPr lang="en-US" altLang="ko-KR" sz="1200" dirty="0"/>
              <a:t>block</a:t>
            </a:r>
            <a:r>
              <a:rPr lang="ko-KR" altLang="en-US" sz="1200" dirty="0"/>
              <a:t>의 학습과정 중에서 </a:t>
            </a:r>
            <a:r>
              <a:rPr lang="en-US" altLang="ko-KR" sz="1200" dirty="0"/>
              <a:t>gradient</a:t>
            </a:r>
            <a:r>
              <a:rPr lang="ko-KR" altLang="en-US" sz="1200" dirty="0"/>
              <a:t>가 사라져도 </a:t>
            </a:r>
            <a:r>
              <a:rPr lang="en-US" altLang="ko-KR" sz="1200" dirty="0"/>
              <a:t>block</a:t>
            </a:r>
            <a:r>
              <a:rPr lang="ko-KR" altLang="en-US" sz="1200" dirty="0"/>
              <a:t>을 학습 하기 전 </a:t>
            </a:r>
            <a:r>
              <a:rPr lang="en-US" altLang="ko-KR" sz="1200" dirty="0"/>
              <a:t>x</a:t>
            </a:r>
            <a:r>
              <a:rPr lang="ko-KR" altLang="en-US" sz="1200" dirty="0"/>
              <a:t>를 추가도 더하기에 미분에도 사라지는 </a:t>
            </a:r>
            <a:r>
              <a:rPr lang="en-US" altLang="ko-KR" sz="1200" dirty="0"/>
              <a:t>vanishing gradient </a:t>
            </a:r>
            <a:r>
              <a:rPr lang="ko-KR" altLang="en-US" sz="1200" dirty="0"/>
              <a:t>문제경감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en-US" altLang="ko-KR" sz="1200" dirty="0"/>
              <a:t>3</a:t>
            </a:r>
            <a:r>
              <a:rPr lang="en-US" altLang="ko-KR" sz="1200" b="1" dirty="0"/>
              <a:t>. Block</a:t>
            </a:r>
            <a:r>
              <a:rPr lang="ko-KR" altLang="en-US" sz="1200" b="1" dirty="0"/>
              <a:t>의 구조 </a:t>
            </a:r>
            <a:r>
              <a:rPr lang="en-US" altLang="ko-KR" sz="1200" dirty="0"/>
              <a:t>: H(x), </a:t>
            </a:r>
            <a:r>
              <a:rPr lang="ko-KR" altLang="en-US" sz="1200" dirty="0"/>
              <a:t>새로운 구조를 </a:t>
            </a:r>
            <a:r>
              <a:rPr lang="en-US" altLang="ko-KR" sz="1200" dirty="0"/>
              <a:t>F(x) + x </a:t>
            </a:r>
            <a:r>
              <a:rPr lang="ko-KR" altLang="en-US" sz="1200" dirty="0"/>
              <a:t>라고 하는데</a:t>
            </a:r>
            <a:r>
              <a:rPr lang="en-US" altLang="ko-KR" sz="1200" dirty="0"/>
              <a:t>, shortcut</a:t>
            </a:r>
            <a:r>
              <a:rPr lang="ko-KR" altLang="en-US" sz="1200" dirty="0"/>
              <a:t>해서 나온 구조를 수식으로 보면 </a:t>
            </a:r>
            <a:r>
              <a:rPr lang="en-US" altLang="ko-KR" sz="1200" dirty="0"/>
              <a:t>H(x) = F(x) + x </a:t>
            </a:r>
            <a:r>
              <a:rPr lang="ko-KR" altLang="en-US" sz="1200" dirty="0"/>
              <a:t>가 된다</a:t>
            </a:r>
            <a:r>
              <a:rPr lang="en-US" altLang="ko-KR" sz="1200" dirty="0"/>
              <a:t>. </a:t>
            </a:r>
            <a:r>
              <a:rPr lang="ko-KR" altLang="en-US" sz="1200" dirty="0"/>
              <a:t>즉</a:t>
            </a:r>
            <a:r>
              <a:rPr lang="en-US" altLang="ko-KR" sz="1200" dirty="0"/>
              <a:t>, </a:t>
            </a:r>
            <a:r>
              <a:rPr lang="en-US" altLang="ko-KR" sz="1200" dirty="0">
                <a:solidFill>
                  <a:srgbClr val="0070C0"/>
                </a:solidFill>
              </a:rPr>
              <a:t>H(x) – x = F(x) </a:t>
            </a:r>
            <a:r>
              <a:rPr lang="ko-KR" altLang="en-US" sz="1200" dirty="0"/>
              <a:t>이다</a:t>
            </a:r>
            <a:r>
              <a:rPr lang="en-US" altLang="ko-KR" sz="1200" dirty="0"/>
              <a:t>. </a:t>
            </a:r>
          </a:p>
          <a:p>
            <a:r>
              <a:rPr lang="en-US" altLang="ko-KR" sz="1200" dirty="0">
                <a:solidFill>
                  <a:srgbClr val="0070C0"/>
                </a:solidFill>
              </a:rPr>
              <a:t>	     H(x) – x = F(x) </a:t>
            </a:r>
            <a:r>
              <a:rPr lang="ko-KR" altLang="en-US" sz="1200" dirty="0">
                <a:solidFill>
                  <a:srgbClr val="0070C0"/>
                </a:solidFill>
              </a:rPr>
              <a:t>부분이 </a:t>
            </a:r>
            <a:r>
              <a:rPr lang="en-US" altLang="ko-KR" sz="1200" dirty="0" err="1">
                <a:solidFill>
                  <a:srgbClr val="0070C0"/>
                </a:solidFill>
              </a:rPr>
              <a:t>renset</a:t>
            </a:r>
            <a:r>
              <a:rPr lang="ko-KR" altLang="en-US" sz="1200" dirty="0">
                <a:solidFill>
                  <a:srgbClr val="0070C0"/>
                </a:solidFill>
              </a:rPr>
              <a:t>에서 가장 핵심</a:t>
            </a:r>
            <a:r>
              <a:rPr lang="en-US" altLang="ko-KR" sz="1200" dirty="0"/>
              <a:t>, H(x) </a:t>
            </a:r>
            <a:r>
              <a:rPr lang="ko-KR" altLang="en-US" sz="1200" dirty="0"/>
              <a:t>는 현재 </a:t>
            </a:r>
            <a:r>
              <a:rPr lang="en-US" altLang="ko-KR" sz="1200" dirty="0"/>
              <a:t>block</a:t>
            </a:r>
            <a:r>
              <a:rPr lang="ko-KR" altLang="en-US" sz="1200" dirty="0"/>
              <a:t>까지의 과정을 거친 값</a:t>
            </a:r>
            <a:r>
              <a:rPr lang="en-US" altLang="ko-KR" sz="1200" dirty="0"/>
              <a:t>(</a:t>
            </a:r>
            <a:r>
              <a:rPr lang="ko-KR" altLang="en-US" sz="1200" dirty="0"/>
              <a:t>기존의 모델</a:t>
            </a:r>
            <a:r>
              <a:rPr lang="en-US" altLang="ko-KR" sz="1200" dirty="0"/>
              <a:t>), x</a:t>
            </a:r>
            <a:r>
              <a:rPr lang="ko-KR" altLang="en-US" sz="1200" dirty="0"/>
              <a:t>는 그 전 과정의 </a:t>
            </a:r>
            <a:r>
              <a:rPr lang="en-US" altLang="ko-KR" sz="1200" dirty="0"/>
              <a:t>block </a:t>
            </a:r>
            <a:r>
              <a:rPr lang="ko-KR" altLang="en-US" sz="1200" dirty="0"/>
              <a:t>값이니 </a:t>
            </a:r>
            <a:endParaRPr lang="en-US" altLang="ko-KR" sz="1200" dirty="0"/>
          </a:p>
          <a:p>
            <a:r>
              <a:rPr lang="en-US" altLang="ko-KR" sz="1200" dirty="0"/>
              <a:t>	     </a:t>
            </a:r>
            <a:r>
              <a:rPr lang="ko-KR" altLang="en-US" sz="1200" dirty="0"/>
              <a:t>결국 </a:t>
            </a:r>
            <a:r>
              <a:rPr lang="ko-KR" altLang="en-US" sz="1200" dirty="0" err="1"/>
              <a:t>잔차</a:t>
            </a:r>
            <a:r>
              <a:rPr lang="en-US" altLang="ko-KR" sz="1200" dirty="0"/>
              <a:t>(residual)</a:t>
            </a:r>
            <a:r>
              <a:rPr lang="ko-KR" altLang="en-US" sz="1200" dirty="0"/>
              <a:t>를 가지고 학습했다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b="1" dirty="0">
                <a:solidFill>
                  <a:schemeClr val="accent1"/>
                </a:solidFill>
              </a:rPr>
              <a:t>이게 </a:t>
            </a:r>
            <a:r>
              <a:rPr lang="en-US" altLang="ko-KR" sz="1200" b="1" dirty="0">
                <a:solidFill>
                  <a:schemeClr val="accent1"/>
                </a:solidFill>
              </a:rPr>
              <a:t>Residual Networks</a:t>
            </a:r>
            <a:r>
              <a:rPr lang="ko-KR" altLang="en-US" sz="1200" b="1" dirty="0">
                <a:solidFill>
                  <a:schemeClr val="accent1"/>
                </a:solidFill>
              </a:rPr>
              <a:t>라는 이름이 붙은 배경이다</a:t>
            </a:r>
            <a:endParaRPr lang="en-US" altLang="ko-KR" sz="1200" b="1" dirty="0">
              <a:solidFill>
                <a:schemeClr val="accent1"/>
              </a:solidFill>
            </a:endParaRPr>
          </a:p>
          <a:p>
            <a:endParaRPr lang="en-US" altLang="ko-KR" sz="1200" b="1" dirty="0">
              <a:solidFill>
                <a:schemeClr val="accent1"/>
              </a:solidFill>
            </a:endParaRPr>
          </a:p>
          <a:p>
            <a:endParaRPr lang="en-US" altLang="ko-KR" sz="1200" b="1" dirty="0">
              <a:solidFill>
                <a:schemeClr val="accent1"/>
              </a:solidFill>
            </a:endParaRPr>
          </a:p>
          <a:p>
            <a:r>
              <a:rPr lang="en-US" altLang="ko-KR" sz="1200" b="1" dirty="0">
                <a:solidFill>
                  <a:schemeClr val="accent1"/>
                </a:solidFill>
              </a:rPr>
              <a:t>Wide 16-layer deep network</a:t>
            </a:r>
            <a:r>
              <a:rPr lang="ko-KR" altLang="en-US" sz="1200" b="1" dirty="0">
                <a:solidFill>
                  <a:schemeClr val="accent1"/>
                </a:solidFill>
              </a:rPr>
              <a:t>는 </a:t>
            </a:r>
            <a:r>
              <a:rPr lang="en-US" altLang="ko-KR" sz="1200" b="1" dirty="0">
                <a:solidFill>
                  <a:schemeClr val="accent1"/>
                </a:solidFill>
              </a:rPr>
              <a:t>1000layer thin deep network </a:t>
            </a:r>
            <a:r>
              <a:rPr lang="ko-KR" altLang="en-US" sz="1200" b="1" dirty="0">
                <a:solidFill>
                  <a:schemeClr val="accent1"/>
                </a:solidFill>
              </a:rPr>
              <a:t>와 유사한 </a:t>
            </a:r>
            <a:r>
              <a:rPr lang="en-US" altLang="ko-KR" sz="1200" b="1" dirty="0">
                <a:solidFill>
                  <a:schemeClr val="accent1"/>
                </a:solidFill>
              </a:rPr>
              <a:t>accuracy</a:t>
            </a:r>
            <a:r>
              <a:rPr lang="ko-KR" altLang="en-US" sz="1200" b="1" dirty="0">
                <a:solidFill>
                  <a:schemeClr val="accent1"/>
                </a:solidFill>
              </a:rPr>
              <a:t>를 가지며</a:t>
            </a:r>
            <a:r>
              <a:rPr lang="en-US" altLang="ko-KR" sz="1200" b="1" dirty="0">
                <a:solidFill>
                  <a:schemeClr val="accent1"/>
                </a:solidFill>
              </a:rPr>
              <a:t>, </a:t>
            </a:r>
            <a:r>
              <a:rPr lang="ko-KR" altLang="en-US" sz="1200" b="1" dirty="0">
                <a:solidFill>
                  <a:schemeClr val="accent1"/>
                </a:solidFill>
              </a:rPr>
              <a:t>몇 배 더 빠르게 학습되면서 비슷한 수의 </a:t>
            </a:r>
            <a:r>
              <a:rPr lang="en-US" altLang="ko-KR" sz="1200" b="1" dirty="0">
                <a:solidFill>
                  <a:schemeClr val="accent1"/>
                </a:solidFill>
              </a:rPr>
              <a:t>params</a:t>
            </a:r>
            <a:r>
              <a:rPr lang="ko-KR" altLang="en-US" sz="1200" b="1" dirty="0">
                <a:solidFill>
                  <a:schemeClr val="accent1"/>
                </a:solidFill>
              </a:rPr>
              <a:t>를 가진다</a:t>
            </a:r>
            <a:r>
              <a:rPr lang="en-US" altLang="ko-KR" sz="1200" b="1" dirty="0">
                <a:solidFill>
                  <a:schemeClr val="accent1"/>
                </a:solidFill>
              </a:rPr>
              <a:t>.</a:t>
            </a:r>
          </a:p>
          <a:p>
            <a:r>
              <a:rPr lang="ko-KR" altLang="en-US" sz="1200" b="1" dirty="0">
                <a:solidFill>
                  <a:schemeClr val="accent1"/>
                </a:solidFill>
              </a:rPr>
              <a:t>이러한 유형의 실험은 </a:t>
            </a:r>
            <a:r>
              <a:rPr lang="en-US" altLang="ko-KR" sz="1200" b="1" dirty="0">
                <a:solidFill>
                  <a:schemeClr val="accent1"/>
                </a:solidFill>
              </a:rPr>
              <a:t>deep residual </a:t>
            </a:r>
            <a:r>
              <a:rPr lang="en-US" altLang="ko-KR" sz="1200" b="1" dirty="0" err="1">
                <a:solidFill>
                  <a:schemeClr val="accent1"/>
                </a:solidFill>
              </a:rPr>
              <a:t>netwrok</a:t>
            </a:r>
            <a:r>
              <a:rPr lang="ko-KR" altLang="en-US" sz="1200" b="1" dirty="0">
                <a:solidFill>
                  <a:schemeClr val="accent1"/>
                </a:solidFill>
              </a:rPr>
              <a:t>의 주요한 힘이 </a:t>
            </a:r>
            <a:r>
              <a:rPr lang="en-US" altLang="ko-KR" sz="1200" b="1" dirty="0">
                <a:solidFill>
                  <a:schemeClr val="accent1"/>
                </a:solidFill>
              </a:rPr>
              <a:t>residual block</a:t>
            </a:r>
            <a:r>
              <a:rPr lang="ko-KR" altLang="en-US" sz="1200" b="1" dirty="0">
                <a:solidFill>
                  <a:schemeClr val="accent1"/>
                </a:solidFill>
              </a:rPr>
              <a:t> 에 있으며</a:t>
            </a:r>
            <a:r>
              <a:rPr lang="en-US" altLang="ko-KR" sz="1200" b="1" dirty="0">
                <a:solidFill>
                  <a:schemeClr val="accent1"/>
                </a:solidFill>
              </a:rPr>
              <a:t>, depth</a:t>
            </a:r>
            <a:r>
              <a:rPr lang="ko-KR" altLang="en-US" sz="1200" b="1" dirty="0">
                <a:solidFill>
                  <a:schemeClr val="accent1"/>
                </a:solidFill>
              </a:rPr>
              <a:t>의 효과는 추가적임을 나타낸다</a:t>
            </a:r>
            <a:r>
              <a:rPr lang="en-US" altLang="ko-KR" sz="1200" b="1" dirty="0">
                <a:solidFill>
                  <a:schemeClr val="accent1"/>
                </a:solidFill>
              </a:rPr>
              <a:t>. !! </a:t>
            </a:r>
          </a:p>
          <a:p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217649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E5F1D8B-12A9-4273-8B59-522B7147D019}"/>
              </a:ext>
            </a:extLst>
          </p:cNvPr>
          <p:cNvSpPr txBox="1"/>
          <p:nvPr/>
        </p:nvSpPr>
        <p:spPr>
          <a:xfrm>
            <a:off x="94109" y="296270"/>
            <a:ext cx="11927080" cy="5663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accent1"/>
                </a:solidFill>
              </a:rPr>
              <a:t>11. </a:t>
            </a:r>
            <a:r>
              <a:rPr lang="ko-KR" altLang="en-US" sz="1400" dirty="0">
                <a:solidFill>
                  <a:schemeClr val="accent1"/>
                </a:solidFill>
              </a:rPr>
              <a:t>인공신경망</a:t>
            </a:r>
            <a:endParaRPr lang="en-US" altLang="ko-KR" sz="1400" dirty="0">
              <a:solidFill>
                <a:schemeClr val="accent1"/>
              </a:solidFill>
            </a:endParaRPr>
          </a:p>
          <a:p>
            <a:r>
              <a:rPr lang="en-US" altLang="ko-KR" sz="1400" dirty="0">
                <a:solidFill>
                  <a:schemeClr val="accent1"/>
                </a:solidFill>
              </a:rPr>
              <a:t>  1) </a:t>
            </a:r>
            <a:r>
              <a:rPr lang="ko-KR" altLang="en-US" sz="1400" dirty="0" err="1">
                <a:solidFill>
                  <a:schemeClr val="accent1"/>
                </a:solidFill>
              </a:rPr>
              <a:t>퍼셉트론</a:t>
            </a:r>
            <a:endParaRPr lang="en-US" altLang="ko-KR" sz="1400" dirty="0">
              <a:solidFill>
                <a:schemeClr val="accent1"/>
              </a:solidFill>
            </a:endParaRPr>
          </a:p>
          <a:p>
            <a:r>
              <a:rPr lang="en-US" altLang="ko-KR" sz="1400" dirty="0"/>
              <a:t>    - feed-forward-</a:t>
            </a:r>
            <a:r>
              <a:rPr lang="en-US" altLang="ko-KR" sz="1400" dirty="0" err="1"/>
              <a:t>networkd</a:t>
            </a:r>
            <a:r>
              <a:rPr lang="en-US" altLang="ko-KR" sz="1400" dirty="0"/>
              <a:t> </a:t>
            </a:r>
            <a:r>
              <a:rPr lang="ko-KR" altLang="en-US" sz="1400" dirty="0"/>
              <a:t>모형의 가장 간단한 형태 </a:t>
            </a:r>
            <a:r>
              <a:rPr lang="en-US" altLang="ko-KR" sz="1400" dirty="0"/>
              <a:t>&amp; </a:t>
            </a:r>
            <a:r>
              <a:rPr lang="ko-KR" altLang="en-US" sz="1400" dirty="0"/>
              <a:t>선형분류</a:t>
            </a:r>
            <a:r>
              <a:rPr lang="en-US" altLang="ko-KR" sz="1400" dirty="0"/>
              <a:t>(linear classifier) </a:t>
            </a:r>
            <a:r>
              <a:rPr lang="ko-KR" altLang="en-US" sz="1400" dirty="0"/>
              <a:t>모형의 형태</a:t>
            </a:r>
            <a:endParaRPr lang="en-US" altLang="ko-KR" sz="1400" dirty="0"/>
          </a:p>
          <a:p>
            <a:r>
              <a:rPr lang="en-US" altLang="ko-KR" sz="1400" dirty="0"/>
              <a:t>     </a:t>
            </a:r>
            <a:r>
              <a:rPr lang="ko-KR" altLang="en-US" sz="1400" dirty="0"/>
              <a:t> </a:t>
            </a:r>
            <a:r>
              <a:rPr lang="en-US" altLang="ko-KR" sz="1400" dirty="0"/>
              <a:t>: input</a:t>
            </a:r>
            <a:r>
              <a:rPr lang="ko-KR" altLang="en-US" sz="1400" dirty="0"/>
              <a:t>과 </a:t>
            </a:r>
            <a:r>
              <a:rPr lang="en-US" altLang="ko-KR" sz="1400" dirty="0"/>
              <a:t>weight</a:t>
            </a:r>
            <a:r>
              <a:rPr lang="ko-KR" altLang="en-US" sz="1400" dirty="0"/>
              <a:t>가 선형 형태 </a:t>
            </a:r>
            <a:endParaRPr lang="en-US" altLang="ko-KR" sz="1400" dirty="0"/>
          </a:p>
          <a:p>
            <a:r>
              <a:rPr lang="en-US" altLang="ko-KR" sz="1400" dirty="0"/>
              <a:t>    - </a:t>
            </a:r>
            <a:r>
              <a:rPr lang="ko-KR" altLang="en-US" sz="1400" dirty="0"/>
              <a:t>활성화함수</a:t>
            </a:r>
            <a:r>
              <a:rPr lang="en-US" altLang="ko-KR" sz="1400" dirty="0"/>
              <a:t>(activation function) : </a:t>
            </a:r>
            <a:r>
              <a:rPr lang="ko-KR" altLang="en-US" sz="1400" dirty="0" err="1"/>
              <a:t>입력값들의</a:t>
            </a:r>
            <a:r>
              <a:rPr lang="ko-KR" altLang="en-US" sz="1400" dirty="0"/>
              <a:t> 계산 결과에 대해 활성을 할지 말지를 결정</a:t>
            </a:r>
            <a:r>
              <a:rPr lang="en-US" altLang="ko-KR" sz="1400" dirty="0"/>
              <a:t>! </a:t>
            </a:r>
          </a:p>
          <a:p>
            <a:r>
              <a:rPr lang="en-US" altLang="ko-KR" sz="1400" dirty="0"/>
              <a:t>	* step function(0 </a:t>
            </a:r>
            <a:r>
              <a:rPr lang="ko-KR" altLang="en-US" sz="1400" dirty="0"/>
              <a:t>또는 </a:t>
            </a:r>
            <a:r>
              <a:rPr lang="en-US" altLang="ko-KR" sz="1400" dirty="0"/>
              <a:t>1), sigmoid function(1 / (1+exp(-x)) )</a:t>
            </a:r>
          </a:p>
          <a:p>
            <a:r>
              <a:rPr lang="en-US" altLang="ko-KR" sz="1400" dirty="0"/>
              <a:t>    - </a:t>
            </a:r>
            <a:r>
              <a:rPr lang="ko-KR" altLang="en-US" sz="1400" dirty="0"/>
              <a:t>결국 학습시키는 것은 가중치</a:t>
            </a:r>
            <a:r>
              <a:rPr lang="en-US" altLang="ko-KR" sz="1400" dirty="0"/>
              <a:t>(w) </a:t>
            </a:r>
            <a:r>
              <a:rPr lang="ko-KR" altLang="en-US" sz="1400" dirty="0"/>
              <a:t>인 것</a:t>
            </a:r>
            <a:r>
              <a:rPr lang="en-US" altLang="ko-KR" sz="1400" dirty="0"/>
              <a:t>. </a:t>
            </a:r>
            <a:r>
              <a:rPr lang="ko-KR" altLang="en-US" sz="1400" dirty="0"/>
              <a:t>허용오차 범위 내로 들어오는 최적의 가중치</a:t>
            </a:r>
            <a:r>
              <a:rPr lang="en-US" altLang="ko-KR" sz="1400" dirty="0"/>
              <a:t>(w) </a:t>
            </a:r>
            <a:r>
              <a:rPr lang="ko-KR" altLang="en-US" sz="1400" dirty="0"/>
              <a:t>를 찾는 것이 목표</a:t>
            </a:r>
            <a:r>
              <a:rPr lang="en-US" altLang="ko-KR" sz="1400" dirty="0"/>
              <a:t>\</a:t>
            </a:r>
          </a:p>
          <a:p>
            <a:r>
              <a:rPr lang="en-US" altLang="ko-KR" sz="1400" dirty="0"/>
              <a:t>    - </a:t>
            </a:r>
            <a:r>
              <a:rPr lang="ko-KR" altLang="en-US" sz="1400" dirty="0"/>
              <a:t>한계 </a:t>
            </a:r>
            <a:r>
              <a:rPr lang="en-US" altLang="ko-KR" sz="1400" dirty="0"/>
              <a:t>: </a:t>
            </a:r>
            <a:r>
              <a:rPr lang="ko-KR" altLang="en-US" sz="1400" dirty="0"/>
              <a:t>선형 분류 모형의 형태 </a:t>
            </a:r>
            <a:r>
              <a:rPr lang="en-US" altLang="ko-KR" sz="1400" dirty="0"/>
              <a:t>-&gt; </a:t>
            </a:r>
            <a:r>
              <a:rPr lang="ko-KR" altLang="en-US" sz="1400" dirty="0"/>
              <a:t>선형문제밖에 못 푼다</a:t>
            </a:r>
            <a:r>
              <a:rPr lang="en-US" altLang="ko-KR" sz="1400" dirty="0"/>
              <a:t>.</a:t>
            </a:r>
          </a:p>
          <a:p>
            <a:r>
              <a:rPr lang="en-US" altLang="ko-KR" sz="1400" dirty="0">
                <a:solidFill>
                  <a:schemeClr val="accent1"/>
                </a:solidFill>
              </a:rPr>
              <a:t>  2) MLP(multi layer perceptron) : </a:t>
            </a:r>
            <a:r>
              <a:rPr lang="ko-KR" altLang="en-US" sz="1400" dirty="0">
                <a:solidFill>
                  <a:schemeClr val="accent1"/>
                </a:solidFill>
              </a:rPr>
              <a:t>중간에 </a:t>
            </a:r>
            <a:r>
              <a:rPr lang="en-US" altLang="ko-KR" sz="1400" dirty="0">
                <a:solidFill>
                  <a:schemeClr val="accent1"/>
                </a:solidFill>
              </a:rPr>
              <a:t>hidden layer</a:t>
            </a:r>
            <a:r>
              <a:rPr lang="ko-KR" altLang="en-US" sz="1400" dirty="0">
                <a:solidFill>
                  <a:schemeClr val="accent1"/>
                </a:solidFill>
              </a:rPr>
              <a:t>을 넣은 형태 </a:t>
            </a:r>
            <a:endParaRPr lang="en-US" altLang="ko-KR" sz="1400" dirty="0">
              <a:solidFill>
                <a:schemeClr val="accent1"/>
              </a:solidFill>
            </a:endParaRPr>
          </a:p>
          <a:p>
            <a:r>
              <a:rPr lang="en-US" altLang="ko-KR" sz="1400" dirty="0"/>
              <a:t>    - </a:t>
            </a:r>
            <a:r>
              <a:rPr lang="ko-KR" altLang="en-US" sz="1400" dirty="0"/>
              <a:t>여러 개의 </a:t>
            </a:r>
            <a:r>
              <a:rPr lang="ko-KR" altLang="en-US" sz="1400" dirty="0" err="1"/>
              <a:t>퍼셉트론</a:t>
            </a:r>
            <a:r>
              <a:rPr lang="ko-KR" altLang="en-US" sz="1400" dirty="0"/>
              <a:t> 조합과 재조합으로 복잡한 </a:t>
            </a:r>
            <a:r>
              <a:rPr lang="ko-KR" altLang="en-US" sz="1400" dirty="0" err="1"/>
              <a:t>비선형적인</a:t>
            </a:r>
            <a:r>
              <a:rPr lang="ko-KR" altLang="en-US" sz="1400" dirty="0"/>
              <a:t> 모형을 만들어내는 것</a:t>
            </a:r>
            <a:endParaRPr lang="en-US" altLang="ko-KR" sz="1400" dirty="0"/>
          </a:p>
          <a:p>
            <a:r>
              <a:rPr lang="en-US" altLang="ko-KR" sz="1400" dirty="0"/>
              <a:t>    - Back propagation(</a:t>
            </a:r>
            <a:r>
              <a:rPr lang="ko-KR" altLang="en-US" sz="1400" dirty="0"/>
              <a:t>뒤에서부터 전파함</a:t>
            </a:r>
            <a:r>
              <a:rPr lang="en-US" altLang="ko-KR" sz="1400" dirty="0"/>
              <a:t>) : </a:t>
            </a:r>
            <a:r>
              <a:rPr lang="en-US" altLang="ko-KR" sz="1200" dirty="0"/>
              <a:t>weigh</a:t>
            </a:r>
            <a:r>
              <a:rPr lang="ko-KR" altLang="en-US" sz="1200" dirty="0"/>
              <a:t>를 업데이트 하는데 뒤에서부터 업데이트한다</a:t>
            </a:r>
            <a:r>
              <a:rPr lang="en-US" altLang="ko-KR" sz="1200" dirty="0"/>
              <a:t>. Weight</a:t>
            </a:r>
            <a:r>
              <a:rPr lang="ko-KR" altLang="en-US" sz="1200" dirty="0"/>
              <a:t>를 업데이트하며 점차 신경망의 </a:t>
            </a:r>
            <a:r>
              <a:rPr lang="en-US" altLang="ko-KR" sz="1200" dirty="0"/>
              <a:t>output(</a:t>
            </a:r>
            <a:r>
              <a:rPr lang="ko-KR" altLang="en-US" sz="1200" dirty="0" err="1"/>
              <a:t>예측값</a:t>
            </a:r>
            <a:r>
              <a:rPr lang="en-US" altLang="ko-KR" sz="1200" dirty="0"/>
              <a:t>) dl </a:t>
            </a:r>
            <a:r>
              <a:rPr lang="ko-KR" altLang="en-US" sz="1200" dirty="0" err="1"/>
              <a:t>실제값에</a:t>
            </a:r>
            <a:r>
              <a:rPr lang="en-US" altLang="ko-KR" sz="1200" dirty="0"/>
              <a:t> 	                                                </a:t>
            </a:r>
            <a:r>
              <a:rPr lang="ko-KR" altLang="en-US" sz="1200" dirty="0"/>
              <a:t>가까워지면서 모델의 학습이 이루어진다</a:t>
            </a:r>
            <a:r>
              <a:rPr lang="en-US" altLang="ko-KR" sz="1200" dirty="0"/>
              <a:t>.</a:t>
            </a:r>
          </a:p>
          <a:p>
            <a:r>
              <a:rPr lang="en-US" altLang="ko-KR" sz="1400" dirty="0"/>
              <a:t>    - feed forward</a:t>
            </a:r>
            <a:r>
              <a:rPr lang="ko-KR" altLang="en-US" sz="1400" dirty="0"/>
              <a:t>와 </a:t>
            </a:r>
            <a:r>
              <a:rPr lang="en-US" altLang="ko-KR" sz="1400" dirty="0"/>
              <a:t>back propagation</a:t>
            </a:r>
            <a:r>
              <a:rPr lang="ko-KR" altLang="en-US" sz="1400" dirty="0"/>
              <a:t>이 반복되는 횟수 </a:t>
            </a:r>
            <a:r>
              <a:rPr lang="en-US" altLang="ko-KR" sz="1400" dirty="0"/>
              <a:t>= 1 iteration / 1epoch? </a:t>
            </a:r>
            <a:r>
              <a:rPr lang="ko-KR" altLang="en-US" sz="1400" dirty="0"/>
              <a:t>전체 데이터를 다 쓴 </a:t>
            </a:r>
            <a:r>
              <a:rPr lang="en-US" altLang="ko-KR" sz="1400" dirty="0"/>
              <a:t>iteration</a:t>
            </a:r>
            <a:r>
              <a:rPr lang="ko-KR" altLang="en-US" sz="1400" dirty="0"/>
              <a:t>을 뜻한다</a:t>
            </a:r>
            <a:r>
              <a:rPr lang="en-US" altLang="ko-KR" sz="1400" dirty="0"/>
              <a:t>.</a:t>
            </a:r>
          </a:p>
          <a:p>
            <a:r>
              <a:rPr lang="en-US" altLang="ko-KR" sz="1400" dirty="0"/>
              <a:t>    - </a:t>
            </a:r>
            <a:r>
              <a:rPr lang="en-US" altLang="ko-KR" sz="1200" dirty="0"/>
              <a:t>feed forward</a:t>
            </a:r>
            <a:r>
              <a:rPr lang="ko-KR" altLang="en-US" sz="1200" dirty="0"/>
              <a:t>과정</a:t>
            </a:r>
            <a:r>
              <a:rPr lang="en-US" altLang="ko-KR" sz="1200" dirty="0"/>
              <a:t>(input -&gt; hidden -&gt; output -&gt; error -&gt; …)</a:t>
            </a:r>
            <a:r>
              <a:rPr lang="ko-KR" altLang="en-US" sz="1200" dirty="0"/>
              <a:t>과 </a:t>
            </a:r>
            <a:r>
              <a:rPr lang="en-US" altLang="ko-KR" sz="1200" dirty="0"/>
              <a:t>back propagation(output</a:t>
            </a:r>
            <a:r>
              <a:rPr lang="ko-KR" altLang="en-US" sz="1200" dirty="0"/>
              <a:t>에서 에러를 계산해 </a:t>
            </a:r>
            <a:r>
              <a:rPr lang="en-US" altLang="ko-KR" sz="1200" dirty="0"/>
              <a:t>weight</a:t>
            </a:r>
            <a:r>
              <a:rPr lang="ko-KR" altLang="en-US" sz="1200" dirty="0"/>
              <a:t>를 업데이트하는 과정</a:t>
            </a:r>
            <a:r>
              <a:rPr lang="en-US" altLang="ko-KR" sz="1200" dirty="0"/>
              <a:t>)</a:t>
            </a:r>
            <a:r>
              <a:rPr lang="ko-KR" altLang="en-US" sz="1200" dirty="0"/>
              <a:t>의 반복</a:t>
            </a:r>
            <a:endParaRPr lang="en-US" altLang="ko-KR" sz="1400" dirty="0"/>
          </a:p>
          <a:p>
            <a:r>
              <a:rPr lang="en-US" altLang="ko-KR" sz="1400" dirty="0">
                <a:solidFill>
                  <a:schemeClr val="accent1"/>
                </a:solidFill>
              </a:rPr>
              <a:t>  3) Gradient Descent Method :  </a:t>
            </a:r>
            <a:r>
              <a:rPr lang="ko-KR" altLang="en-US" sz="1400" dirty="0">
                <a:solidFill>
                  <a:schemeClr val="accent1"/>
                </a:solidFill>
              </a:rPr>
              <a:t>기울기 경사 </a:t>
            </a:r>
            <a:r>
              <a:rPr lang="ko-KR" altLang="en-US" sz="1400" dirty="0" err="1">
                <a:solidFill>
                  <a:schemeClr val="accent1"/>
                </a:solidFill>
              </a:rPr>
              <a:t>하강법</a:t>
            </a:r>
            <a:r>
              <a:rPr lang="en-US" altLang="ko-KR" sz="1400" dirty="0">
                <a:solidFill>
                  <a:schemeClr val="accent1"/>
                </a:solidFill>
              </a:rPr>
              <a:t>? </a:t>
            </a:r>
          </a:p>
          <a:p>
            <a:r>
              <a:rPr lang="en-US" altLang="ko-KR" sz="1400" dirty="0"/>
              <a:t>    - </a:t>
            </a:r>
            <a:r>
              <a:rPr lang="ko-KR" altLang="en-US" sz="1400" dirty="0"/>
              <a:t>기존</a:t>
            </a:r>
            <a:r>
              <a:rPr lang="en-US" altLang="ko-KR" sz="1400" dirty="0"/>
              <a:t>) MSE</a:t>
            </a:r>
            <a:r>
              <a:rPr lang="ko-KR" altLang="en-US" sz="1400" dirty="0"/>
              <a:t>는 </a:t>
            </a:r>
            <a:r>
              <a:rPr lang="en-US" altLang="ko-KR" sz="1400" dirty="0"/>
              <a:t>2</a:t>
            </a:r>
            <a:r>
              <a:rPr lang="ko-KR" altLang="en-US" sz="1400" dirty="0"/>
              <a:t>차 함수의 형태</a:t>
            </a:r>
            <a:r>
              <a:rPr lang="en-US" altLang="ko-KR" sz="1400" dirty="0"/>
              <a:t>, MSE</a:t>
            </a:r>
            <a:r>
              <a:rPr lang="ko-KR" altLang="en-US" sz="1400" dirty="0"/>
              <a:t>가 최소가 되는 지점</a:t>
            </a:r>
            <a:r>
              <a:rPr lang="en-US" altLang="ko-KR" sz="1400" dirty="0"/>
              <a:t>(</a:t>
            </a:r>
            <a:r>
              <a:rPr lang="ko-KR" altLang="en-US" sz="1400" dirty="0"/>
              <a:t>미분 </a:t>
            </a:r>
            <a:r>
              <a:rPr lang="en-US" altLang="ko-KR" sz="1400" dirty="0"/>
              <a:t>= 0)</a:t>
            </a:r>
            <a:r>
              <a:rPr lang="ko-KR" altLang="en-US" sz="1400" dirty="0"/>
              <a:t>은 </a:t>
            </a:r>
            <a:r>
              <a:rPr lang="en-US" altLang="ko-KR" sz="1400" dirty="0"/>
              <a:t>MSE</a:t>
            </a:r>
            <a:r>
              <a:rPr lang="ko-KR" altLang="en-US" sz="1400" dirty="0"/>
              <a:t>가 최소가 되는 회귀계수</a:t>
            </a:r>
            <a:endParaRPr lang="en-US" altLang="ko-KR" sz="1400" dirty="0"/>
          </a:p>
          <a:p>
            <a:r>
              <a:rPr lang="en-US" altLang="ko-KR" sz="1400" dirty="0"/>
              <a:t>    - </a:t>
            </a:r>
            <a:r>
              <a:rPr lang="ko-KR" altLang="en-US" sz="1400" dirty="0"/>
              <a:t>신경망 모형은 </a:t>
            </a:r>
            <a:r>
              <a:rPr lang="en-US" altLang="ko-KR" sz="1400" dirty="0"/>
              <a:t>hidden layer</a:t>
            </a:r>
            <a:r>
              <a:rPr lang="ko-KR" altLang="en-US" sz="1400" dirty="0"/>
              <a:t>가 깊어질수록 </a:t>
            </a:r>
            <a:r>
              <a:rPr lang="en-US" altLang="ko-KR" sz="1400" dirty="0"/>
              <a:t>hidden node</a:t>
            </a:r>
            <a:r>
              <a:rPr lang="ko-KR" altLang="en-US" sz="1400" dirty="0"/>
              <a:t>가 많아질수록 더욱 복잡해진다</a:t>
            </a:r>
            <a:r>
              <a:rPr lang="en-US" altLang="ko-KR" sz="1400" dirty="0"/>
              <a:t>.</a:t>
            </a:r>
          </a:p>
          <a:p>
            <a:r>
              <a:rPr lang="en-US" altLang="ko-KR" sz="1400" dirty="0"/>
              <a:t>    - </a:t>
            </a:r>
            <a:r>
              <a:rPr lang="ko-KR" altLang="en-US" sz="1400" dirty="0"/>
              <a:t>우측 그림처럼</a:t>
            </a:r>
            <a:r>
              <a:rPr lang="en-US" altLang="ko-KR" sz="1400" dirty="0"/>
              <a:t>, MSE</a:t>
            </a:r>
            <a:r>
              <a:rPr lang="ko-KR" altLang="en-US" sz="1400" dirty="0"/>
              <a:t>를 신경망 모형의 </a:t>
            </a:r>
            <a:r>
              <a:rPr lang="en-US" altLang="ko-KR" sz="1400" dirty="0"/>
              <a:t>weight</a:t>
            </a:r>
            <a:r>
              <a:rPr lang="ko-KR" altLang="en-US" sz="1400" dirty="0"/>
              <a:t>로 미분해 기울기가</a:t>
            </a:r>
            <a:r>
              <a:rPr lang="en-US" altLang="ko-KR" sz="1400" dirty="0"/>
              <a:t> 0</a:t>
            </a:r>
            <a:r>
              <a:rPr lang="ko-KR" altLang="en-US" sz="1400" dirty="0"/>
              <a:t>이 되는 지점을 찾기는 힘들기에</a:t>
            </a:r>
            <a:endParaRPr lang="en-US" altLang="ko-KR" sz="1400" dirty="0"/>
          </a:p>
          <a:p>
            <a:r>
              <a:rPr lang="en-US" altLang="ko-KR" sz="1400" dirty="0"/>
              <a:t>       </a:t>
            </a:r>
            <a:r>
              <a:rPr lang="ko-KR" altLang="en-US" sz="1400" dirty="0"/>
              <a:t>기울기를 감소시켜 최소가 되는 지점을 찾는다</a:t>
            </a:r>
            <a:r>
              <a:rPr lang="en-US" altLang="ko-KR" sz="1400" dirty="0"/>
              <a:t>.(</a:t>
            </a:r>
            <a:r>
              <a:rPr lang="ko-KR" altLang="en-US" sz="1400" dirty="0"/>
              <a:t>산의 정상에서 내려오면서 길을 찾는 듯</a:t>
            </a:r>
            <a:r>
              <a:rPr lang="en-US" altLang="ko-KR" sz="1400" dirty="0"/>
              <a:t>!)</a:t>
            </a:r>
          </a:p>
          <a:p>
            <a:r>
              <a:rPr lang="en-US" altLang="ko-KR" sz="1400" dirty="0"/>
              <a:t>    - </a:t>
            </a:r>
            <a:r>
              <a:rPr lang="ko-KR" altLang="en-US" sz="1400" dirty="0"/>
              <a:t>계산하는 과정은 다소 복잡하다</a:t>
            </a:r>
            <a:r>
              <a:rPr lang="en-US" altLang="ko-KR" sz="1400" dirty="0"/>
              <a:t>…. </a:t>
            </a:r>
            <a:r>
              <a:rPr lang="ko-KR" altLang="en-US" sz="1400" dirty="0"/>
              <a:t>다음 </a:t>
            </a:r>
            <a:r>
              <a:rPr lang="en-US" altLang="ko-KR" sz="1400" dirty="0" err="1"/>
              <a:t>weghit</a:t>
            </a:r>
            <a:r>
              <a:rPr lang="ko-KR" altLang="en-US" sz="1400" dirty="0"/>
              <a:t>를 구하는 과정이 복잡하다는 말이다</a:t>
            </a:r>
            <a:r>
              <a:rPr lang="en-US" altLang="ko-KR" sz="1400" dirty="0"/>
              <a:t>.</a:t>
            </a:r>
          </a:p>
          <a:p>
            <a:r>
              <a:rPr lang="en-US" altLang="ko-KR" sz="1400" dirty="0"/>
              <a:t>    - </a:t>
            </a:r>
            <a:r>
              <a:rPr lang="ko-KR" altLang="en-US" sz="1400" dirty="0"/>
              <a:t>신경망의 학습 </a:t>
            </a:r>
            <a:r>
              <a:rPr lang="en-US" altLang="ko-KR" sz="1400" dirty="0"/>
              <a:t>: feed forward + back propagation </a:t>
            </a:r>
            <a:r>
              <a:rPr lang="ko-KR" altLang="en-US" sz="1400" dirty="0"/>
              <a:t>을 </a:t>
            </a:r>
            <a:r>
              <a:rPr lang="ko-KR" altLang="en-US" sz="1400" dirty="0" err="1"/>
              <a:t>번갈아가며</a:t>
            </a:r>
            <a:r>
              <a:rPr lang="ko-KR" altLang="en-US" sz="1400" dirty="0"/>
              <a:t> 진행되며 학습에 따라 </a:t>
            </a:r>
            <a:endParaRPr lang="en-US" altLang="ko-KR" sz="1400" dirty="0"/>
          </a:p>
          <a:p>
            <a:r>
              <a:rPr lang="en-US" altLang="ko-KR" sz="1400" dirty="0"/>
              <a:t>                           </a:t>
            </a:r>
            <a:r>
              <a:rPr lang="ko-KR" altLang="en-US" sz="1400" dirty="0"/>
              <a:t>학습 데이터에 대한 </a:t>
            </a:r>
            <a:r>
              <a:rPr lang="en-US" altLang="ko-KR" sz="1400" dirty="0"/>
              <a:t>MSE</a:t>
            </a:r>
            <a:r>
              <a:rPr lang="ko-KR" altLang="en-US" sz="1400" dirty="0"/>
              <a:t>가 감소</a:t>
            </a:r>
            <a:endParaRPr lang="en-US" altLang="ko-KR" sz="1400" dirty="0"/>
          </a:p>
          <a:p>
            <a:r>
              <a:rPr lang="en-US" altLang="ko-KR" sz="1400" dirty="0">
                <a:solidFill>
                  <a:schemeClr val="accent1"/>
                </a:solidFill>
              </a:rPr>
              <a:t>    - SGD(Stochastic Gradient Descent)</a:t>
            </a:r>
          </a:p>
          <a:p>
            <a:r>
              <a:rPr lang="en-US" altLang="ko-KR" sz="1400" dirty="0"/>
              <a:t>	* weight</a:t>
            </a:r>
            <a:r>
              <a:rPr lang="ko-KR" altLang="en-US" sz="1400" dirty="0"/>
              <a:t>의 </a:t>
            </a:r>
            <a:r>
              <a:rPr lang="en-US" altLang="ko-KR" sz="1400" dirty="0"/>
              <a:t>gradient</a:t>
            </a:r>
            <a:r>
              <a:rPr lang="ko-KR" altLang="en-US" sz="1400" dirty="0"/>
              <a:t>는 앞서 말한 복잡한 식의 과정처럼 업데이트 되지만</a:t>
            </a:r>
            <a:r>
              <a:rPr lang="en-US" altLang="ko-KR" sz="1400" dirty="0"/>
              <a:t>, gradient</a:t>
            </a:r>
            <a:r>
              <a:rPr lang="ko-KR" altLang="en-US" sz="1400" dirty="0"/>
              <a:t>의 크기를 조절을</a:t>
            </a:r>
            <a:endParaRPr lang="en-US" altLang="ko-KR" sz="1400" dirty="0"/>
          </a:p>
          <a:p>
            <a:r>
              <a:rPr lang="en-US" altLang="ko-KR" sz="1400" dirty="0"/>
              <a:t>                 </a:t>
            </a:r>
            <a:r>
              <a:rPr lang="ko-KR" altLang="en-US" sz="1400" dirty="0"/>
              <a:t>해줘야 하는데</a:t>
            </a:r>
            <a:r>
              <a:rPr lang="en-US" altLang="ko-KR" sz="1400" dirty="0"/>
              <a:t>, </a:t>
            </a:r>
            <a:r>
              <a:rPr lang="ko-KR" altLang="en-US" sz="1400" dirty="0"/>
              <a:t>이를 </a:t>
            </a:r>
            <a:r>
              <a:rPr lang="en-US" altLang="ko-KR" sz="1400" dirty="0"/>
              <a:t>learning rate</a:t>
            </a:r>
            <a:r>
              <a:rPr lang="ko-KR" altLang="en-US" sz="1400" dirty="0"/>
              <a:t>로 조절해준다</a:t>
            </a:r>
            <a:r>
              <a:rPr lang="en-US" altLang="ko-KR" sz="1400" dirty="0"/>
              <a:t>. </a:t>
            </a:r>
          </a:p>
          <a:p>
            <a:r>
              <a:rPr lang="en-US" altLang="ko-KR" sz="1400" dirty="0"/>
              <a:t>	* learning rate</a:t>
            </a:r>
            <a:r>
              <a:rPr lang="ko-KR" altLang="en-US" sz="1400" dirty="0"/>
              <a:t>는 </a:t>
            </a:r>
            <a:r>
              <a:rPr lang="en-US" altLang="ko-KR" sz="1400" dirty="0"/>
              <a:t>loss</a:t>
            </a:r>
            <a:r>
              <a:rPr lang="ko-KR" altLang="en-US" sz="1400" dirty="0"/>
              <a:t>가 제대로 감소되는 방향을 정해주며</a:t>
            </a:r>
            <a:r>
              <a:rPr lang="en-US" altLang="ko-KR" sz="1400" dirty="0"/>
              <a:t>, </a:t>
            </a:r>
            <a:r>
              <a:rPr lang="ko-KR" altLang="en-US" sz="1400" dirty="0"/>
              <a:t>보통 </a:t>
            </a:r>
            <a:r>
              <a:rPr lang="en-US" altLang="ko-KR" sz="1400" dirty="0"/>
              <a:t>0.01</a:t>
            </a:r>
            <a:r>
              <a:rPr lang="ko-KR" altLang="en-US" sz="1400" dirty="0"/>
              <a:t>로 두며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경사하강시</a:t>
            </a:r>
            <a:r>
              <a:rPr lang="ko-KR" altLang="en-US" sz="1400" dirty="0"/>
              <a:t> 다음 </a:t>
            </a:r>
            <a:r>
              <a:rPr lang="en-US" altLang="ko-KR" sz="1400" dirty="0"/>
              <a:t>weight</a:t>
            </a:r>
            <a:r>
              <a:rPr lang="ko-KR" altLang="en-US" sz="1400" dirty="0"/>
              <a:t>를 정하는데 쓰임</a:t>
            </a:r>
            <a:r>
              <a:rPr lang="en-US" altLang="ko-KR" sz="1400" dirty="0"/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01734C6-2A0C-4478-B5FB-FED61F9FEE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2493" y="86978"/>
            <a:ext cx="3709507" cy="143321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B1EA38F-1644-443E-ACE5-7A066E1301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7317" y="3429000"/>
            <a:ext cx="2903872" cy="2090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8908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F5F5742-C87B-434C-8441-F0AF3C5B7F28}"/>
              </a:ext>
            </a:extLst>
          </p:cNvPr>
          <p:cNvSpPr txBox="1"/>
          <p:nvPr/>
        </p:nvSpPr>
        <p:spPr>
          <a:xfrm>
            <a:off x="94109" y="296270"/>
            <a:ext cx="11927080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accent1"/>
                </a:solidFill>
              </a:rPr>
              <a:t>12. Universal Approximation Theorem</a:t>
            </a:r>
          </a:p>
          <a:p>
            <a:r>
              <a:rPr lang="en-US" altLang="ko-KR" sz="1400" dirty="0"/>
              <a:t>    - hidden layer</a:t>
            </a:r>
            <a:r>
              <a:rPr lang="ko-KR" altLang="en-US" sz="1400" dirty="0"/>
              <a:t>가 </a:t>
            </a:r>
            <a:r>
              <a:rPr lang="en-US" altLang="ko-KR" sz="1400" dirty="0"/>
              <a:t>1</a:t>
            </a:r>
            <a:r>
              <a:rPr lang="ko-KR" altLang="en-US" sz="1400" dirty="0"/>
              <a:t>개 이상인 신경망은 학습 데이터 내에서 어떤 </a:t>
            </a:r>
            <a:r>
              <a:rPr lang="ko-KR" altLang="en-US" sz="1400" dirty="0" err="1"/>
              <a:t>함수든</a:t>
            </a:r>
            <a:r>
              <a:rPr lang="ko-KR" altLang="en-US" sz="1400" dirty="0"/>
              <a:t> 근사</a:t>
            </a:r>
            <a:r>
              <a:rPr lang="en-US" altLang="ko-KR" sz="1400" dirty="0"/>
              <a:t>(approximation)</a:t>
            </a:r>
            <a:r>
              <a:rPr lang="ko-KR" altLang="en-US" sz="1400" dirty="0"/>
              <a:t>시킬 수 있다</a:t>
            </a:r>
            <a:r>
              <a:rPr lang="en-US" altLang="ko-KR" sz="1400" dirty="0"/>
              <a:t>.</a:t>
            </a:r>
          </a:p>
          <a:p>
            <a:endParaRPr lang="en-US" altLang="ko-KR" sz="1400" dirty="0"/>
          </a:p>
          <a:p>
            <a:r>
              <a:rPr lang="en-US" altLang="ko-KR" sz="1400" dirty="0">
                <a:solidFill>
                  <a:schemeClr val="accent1"/>
                </a:solidFill>
              </a:rPr>
              <a:t>13. </a:t>
            </a:r>
            <a:r>
              <a:rPr lang="ko-KR" altLang="en-US" sz="1400" dirty="0">
                <a:solidFill>
                  <a:schemeClr val="accent1"/>
                </a:solidFill>
              </a:rPr>
              <a:t>신경망 모형의 단점</a:t>
            </a:r>
            <a:endParaRPr lang="en-US" altLang="ko-KR" sz="1400" dirty="0">
              <a:solidFill>
                <a:schemeClr val="accent1"/>
              </a:solidFill>
            </a:endParaRPr>
          </a:p>
          <a:p>
            <a:r>
              <a:rPr lang="en-US" altLang="ko-KR" sz="1400" dirty="0"/>
              <a:t>    - Overfitting</a:t>
            </a:r>
          </a:p>
          <a:p>
            <a:r>
              <a:rPr lang="en-US" altLang="ko-KR" sz="1400" dirty="0"/>
              <a:t>    - Gradient Vanishing Problem : </a:t>
            </a:r>
            <a:r>
              <a:rPr lang="ko-KR" altLang="en-US" sz="1400" dirty="0"/>
              <a:t>기울기가 사라지는 현상</a:t>
            </a:r>
            <a:r>
              <a:rPr lang="en-US" altLang="ko-KR" sz="1400" dirty="0"/>
              <a:t>? </a:t>
            </a:r>
          </a:p>
          <a:p>
            <a:r>
              <a:rPr lang="en-US" altLang="ko-KR" sz="1400" dirty="0"/>
              <a:t>	* hidden layer</a:t>
            </a:r>
            <a:r>
              <a:rPr lang="ko-KR" altLang="en-US" sz="1400" dirty="0"/>
              <a:t>가 깊어질수록 앞의 </a:t>
            </a:r>
            <a:r>
              <a:rPr lang="en-US" altLang="ko-KR" sz="1400" dirty="0"/>
              <a:t>gradient </a:t>
            </a:r>
            <a:r>
              <a:rPr lang="ko-KR" altLang="en-US" sz="1400" dirty="0"/>
              <a:t>를 구하기 위해서 </a:t>
            </a:r>
            <a:r>
              <a:rPr lang="en-US" altLang="ko-KR" sz="1400" dirty="0"/>
              <a:t>sigmoid</a:t>
            </a:r>
            <a:r>
              <a:rPr lang="ko-KR" altLang="en-US" sz="1400" dirty="0"/>
              <a:t>를 미분한 값을 계속 </a:t>
            </a:r>
            <a:r>
              <a:rPr lang="ko-KR" altLang="en-US" sz="1400" dirty="0" err="1"/>
              <a:t>이전값에</a:t>
            </a:r>
            <a:r>
              <a:rPr lang="ko-KR" altLang="en-US" sz="1400" dirty="0"/>
              <a:t> 곱해야 하는데 </a:t>
            </a:r>
            <a:r>
              <a:rPr lang="en-US" altLang="ko-KR" sz="1400" dirty="0"/>
              <a:t>… 0</a:t>
            </a:r>
            <a:r>
              <a:rPr lang="ko-KR" altLang="en-US" sz="1400" dirty="0"/>
              <a:t>에 수렴하겠지</a:t>
            </a:r>
            <a:r>
              <a:rPr lang="en-US" altLang="ko-KR" sz="1400" dirty="0"/>
              <a:t>?</a:t>
            </a:r>
          </a:p>
          <a:p>
            <a:r>
              <a:rPr lang="en-US" altLang="ko-KR" sz="1400" dirty="0"/>
              <a:t>	* </a:t>
            </a:r>
            <a:r>
              <a:rPr lang="ko-KR" altLang="en-US" sz="1400" dirty="0"/>
              <a:t>결국 </a:t>
            </a:r>
            <a:r>
              <a:rPr lang="en-US" altLang="ko-KR" sz="1400" dirty="0"/>
              <a:t>layer</a:t>
            </a:r>
            <a:r>
              <a:rPr lang="ko-KR" altLang="en-US" sz="1400" dirty="0"/>
              <a:t>가 깊어질수록 </a:t>
            </a:r>
            <a:r>
              <a:rPr lang="en-US" altLang="ko-KR" sz="1400" dirty="0"/>
              <a:t>weight</a:t>
            </a:r>
            <a:r>
              <a:rPr lang="ko-KR" altLang="en-US" sz="1400" dirty="0"/>
              <a:t>의 </a:t>
            </a:r>
            <a:r>
              <a:rPr lang="en-US" altLang="ko-KR" sz="1400" dirty="0"/>
              <a:t>gradient</a:t>
            </a:r>
            <a:r>
              <a:rPr lang="ko-KR" altLang="en-US" sz="1400" dirty="0"/>
              <a:t>는 큰 변화가 없어지고 </a:t>
            </a:r>
            <a:r>
              <a:rPr lang="en-US" altLang="ko-KR" sz="1400" dirty="0"/>
              <a:t>weight</a:t>
            </a:r>
            <a:r>
              <a:rPr lang="ko-KR" altLang="en-US" sz="1400" dirty="0"/>
              <a:t>의 변화도 거의 없다 </a:t>
            </a:r>
            <a:endParaRPr lang="en-US" altLang="ko-KR" sz="1400" dirty="0"/>
          </a:p>
          <a:p>
            <a:r>
              <a:rPr lang="en-US" altLang="ko-KR" sz="1400" dirty="0"/>
              <a:t>	* </a:t>
            </a:r>
            <a:r>
              <a:rPr lang="ko-KR" altLang="en-US" sz="1400" dirty="0"/>
              <a:t>대안 </a:t>
            </a:r>
            <a:r>
              <a:rPr lang="en-US" altLang="ko-KR" sz="1400" dirty="0"/>
              <a:t>: gradient vanishing </a:t>
            </a:r>
            <a:r>
              <a:rPr lang="ko-KR" altLang="en-US" sz="1400" dirty="0"/>
              <a:t>일어나지 않도록 하는 </a:t>
            </a:r>
            <a:r>
              <a:rPr lang="en-US" altLang="ko-KR" sz="1400" dirty="0"/>
              <a:t>activation function</a:t>
            </a:r>
          </a:p>
          <a:p>
            <a:endParaRPr lang="en-US" altLang="ko-KR" sz="1400" dirty="0"/>
          </a:p>
          <a:p>
            <a:r>
              <a:rPr lang="en-US" altLang="ko-KR" sz="1400" dirty="0">
                <a:solidFill>
                  <a:schemeClr val="accent1"/>
                </a:solidFill>
              </a:rPr>
              <a:t>14. </a:t>
            </a:r>
            <a:r>
              <a:rPr lang="ko-KR" altLang="en-US" sz="1400" dirty="0">
                <a:solidFill>
                  <a:schemeClr val="accent1"/>
                </a:solidFill>
              </a:rPr>
              <a:t>성능지표</a:t>
            </a:r>
            <a:r>
              <a:rPr lang="en-US" altLang="ko-KR" sz="1400" dirty="0">
                <a:solidFill>
                  <a:schemeClr val="accent1"/>
                </a:solidFill>
              </a:rPr>
              <a:t>? : MSE, Accuracy, F1-score </a:t>
            </a:r>
            <a:r>
              <a:rPr lang="ko-KR" altLang="en-US" sz="1400" dirty="0">
                <a:solidFill>
                  <a:schemeClr val="accent1"/>
                </a:solidFill>
              </a:rPr>
              <a:t>등등</a:t>
            </a:r>
            <a:r>
              <a:rPr lang="en-US" altLang="ko-KR" sz="1400" dirty="0">
                <a:solidFill>
                  <a:schemeClr val="accent1"/>
                </a:solidFill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6755187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994D1A0-4ECE-41D8-B781-6852A6DBCC79}"/>
              </a:ext>
            </a:extLst>
          </p:cNvPr>
          <p:cNvSpPr txBox="1"/>
          <p:nvPr/>
        </p:nvSpPr>
        <p:spPr>
          <a:xfrm>
            <a:off x="94109" y="296270"/>
            <a:ext cx="11927080" cy="4124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accent1"/>
                </a:solidFill>
                <a:highlight>
                  <a:srgbClr val="FFFF00"/>
                </a:highlight>
              </a:rPr>
              <a:t>&lt;Part 3&gt;</a:t>
            </a:r>
          </a:p>
          <a:p>
            <a:r>
              <a:rPr lang="en-US" altLang="ko-KR" sz="1400" dirty="0">
                <a:solidFill>
                  <a:schemeClr val="accent1"/>
                </a:solidFill>
              </a:rPr>
              <a:t>15. </a:t>
            </a:r>
            <a:r>
              <a:rPr lang="ko-KR" altLang="en-US" sz="1400" dirty="0" err="1">
                <a:solidFill>
                  <a:schemeClr val="accent1"/>
                </a:solidFill>
              </a:rPr>
              <a:t>딥러닝의</a:t>
            </a:r>
            <a:r>
              <a:rPr lang="ko-KR" altLang="en-US" sz="1400" dirty="0">
                <a:solidFill>
                  <a:schemeClr val="accent1"/>
                </a:solidFill>
              </a:rPr>
              <a:t> 정의 </a:t>
            </a:r>
            <a:r>
              <a:rPr lang="en-US" altLang="ko-KR" sz="1400" dirty="0">
                <a:solidFill>
                  <a:schemeClr val="accent1"/>
                </a:solidFill>
              </a:rPr>
              <a:t>: </a:t>
            </a:r>
            <a:r>
              <a:rPr lang="ko-KR" altLang="en-US" sz="1400" dirty="0">
                <a:solidFill>
                  <a:schemeClr val="accent1"/>
                </a:solidFill>
              </a:rPr>
              <a:t>새로운 모델의 개념이 아니라</a:t>
            </a:r>
            <a:r>
              <a:rPr lang="en-US" altLang="ko-KR" sz="1400" dirty="0">
                <a:solidFill>
                  <a:schemeClr val="accent1"/>
                </a:solidFill>
              </a:rPr>
              <a:t>… </a:t>
            </a:r>
            <a:r>
              <a:rPr lang="ko-KR" altLang="en-US" sz="1400" dirty="0">
                <a:solidFill>
                  <a:schemeClr val="accent1"/>
                </a:solidFill>
              </a:rPr>
              <a:t>신경망</a:t>
            </a:r>
            <a:r>
              <a:rPr lang="en-US" altLang="ko-KR" sz="1400" dirty="0">
                <a:solidFill>
                  <a:schemeClr val="accent1"/>
                </a:solidFill>
              </a:rPr>
              <a:t>(</a:t>
            </a:r>
            <a:r>
              <a:rPr lang="en-US" altLang="ko-KR" sz="1400" dirty="0" err="1">
                <a:solidFill>
                  <a:schemeClr val="accent1"/>
                </a:solidFill>
              </a:rPr>
              <a:t>nn</a:t>
            </a:r>
            <a:r>
              <a:rPr lang="en-US" altLang="ko-KR" sz="1400" dirty="0">
                <a:solidFill>
                  <a:schemeClr val="accent1"/>
                </a:solidFill>
              </a:rPr>
              <a:t>)</a:t>
            </a:r>
            <a:r>
              <a:rPr lang="ko-KR" altLang="en-US" sz="1400" dirty="0">
                <a:solidFill>
                  <a:schemeClr val="accent1"/>
                </a:solidFill>
              </a:rPr>
              <a:t>이 발전한 모델 </a:t>
            </a:r>
            <a:endParaRPr lang="en-US" altLang="ko-KR" sz="1400" dirty="0">
              <a:solidFill>
                <a:schemeClr val="accent1"/>
              </a:solidFill>
            </a:endParaRPr>
          </a:p>
          <a:p>
            <a:r>
              <a:rPr lang="en-US" altLang="ko-KR" sz="1400" dirty="0"/>
              <a:t>    - 2</a:t>
            </a:r>
            <a:r>
              <a:rPr lang="ko-KR" altLang="en-US" sz="1400" dirty="0"/>
              <a:t>개 이상의 </a:t>
            </a:r>
            <a:r>
              <a:rPr lang="en-US" altLang="ko-KR" sz="1400" dirty="0"/>
              <a:t>Hidden Layer</a:t>
            </a:r>
            <a:r>
              <a:rPr lang="ko-KR" altLang="en-US" sz="1400" dirty="0"/>
              <a:t>을 지니고 있는 다층 신경망</a:t>
            </a:r>
            <a:r>
              <a:rPr lang="en-US" altLang="ko-KR" sz="1400" dirty="0"/>
              <a:t>(Deep neural network, DNN)</a:t>
            </a:r>
          </a:p>
          <a:p>
            <a:r>
              <a:rPr lang="en-US" altLang="ko-KR" sz="1400" dirty="0"/>
              <a:t>    - </a:t>
            </a:r>
            <a:r>
              <a:rPr lang="ko-KR" altLang="en-US" sz="1400" dirty="0"/>
              <a:t>과적합과 </a:t>
            </a:r>
            <a:r>
              <a:rPr lang="en-US" altLang="ko-KR" sz="1400" dirty="0"/>
              <a:t>Gradient vanishing</a:t>
            </a:r>
            <a:r>
              <a:rPr lang="ko-KR" altLang="en-US" sz="1400" dirty="0"/>
              <a:t>을 완화시키는 알고리즘의 발달</a:t>
            </a:r>
            <a:endParaRPr lang="en-US" altLang="ko-KR" sz="1400" dirty="0"/>
          </a:p>
          <a:p>
            <a:r>
              <a:rPr lang="en-US" altLang="ko-KR" sz="1200" dirty="0"/>
              <a:t>  1) </a:t>
            </a:r>
            <a:r>
              <a:rPr lang="ko-KR" altLang="en-US" sz="1200" dirty="0"/>
              <a:t>종류 </a:t>
            </a:r>
            <a:r>
              <a:rPr lang="en-US" altLang="ko-KR" sz="1200" dirty="0"/>
              <a:t>: MLP, CNN(</a:t>
            </a:r>
            <a:r>
              <a:rPr lang="ko-KR" altLang="en-US" sz="1200" dirty="0"/>
              <a:t>이미지 관련분야</a:t>
            </a:r>
            <a:r>
              <a:rPr lang="en-US" altLang="ko-KR" sz="1200" dirty="0"/>
              <a:t>), RNN(</a:t>
            </a:r>
            <a:r>
              <a:rPr lang="ko-KR" altLang="en-US" sz="1200" dirty="0"/>
              <a:t>텍스트와 같은 시계열 분야</a:t>
            </a:r>
            <a:r>
              <a:rPr lang="en-US" altLang="ko-KR" sz="1200" dirty="0"/>
              <a:t>)</a:t>
            </a:r>
          </a:p>
          <a:p>
            <a:endParaRPr lang="en-US" altLang="ko-KR" sz="1200" dirty="0">
              <a:solidFill>
                <a:schemeClr val="accent1"/>
              </a:solidFill>
            </a:endParaRPr>
          </a:p>
          <a:p>
            <a:r>
              <a:rPr lang="en-US" altLang="ko-KR" sz="1400" dirty="0">
                <a:solidFill>
                  <a:schemeClr val="accent1"/>
                </a:solidFill>
              </a:rPr>
              <a:t>16. </a:t>
            </a:r>
            <a:r>
              <a:rPr lang="ko-KR" altLang="en-US" sz="1400" dirty="0" err="1">
                <a:solidFill>
                  <a:schemeClr val="accent1"/>
                </a:solidFill>
              </a:rPr>
              <a:t>딥러닝의</a:t>
            </a:r>
            <a:r>
              <a:rPr lang="ko-KR" altLang="en-US" sz="1400" dirty="0">
                <a:solidFill>
                  <a:schemeClr val="accent1"/>
                </a:solidFill>
              </a:rPr>
              <a:t> 발전을 이끈 알고리즘</a:t>
            </a:r>
            <a:endParaRPr lang="en-US" altLang="ko-KR" sz="1400" dirty="0">
              <a:solidFill>
                <a:schemeClr val="accent1"/>
              </a:solidFill>
            </a:endParaRPr>
          </a:p>
          <a:p>
            <a:r>
              <a:rPr lang="en-US" altLang="ko-KR" sz="1400" dirty="0"/>
              <a:t>  1) Dropout : </a:t>
            </a:r>
            <a:r>
              <a:rPr lang="ko-KR" altLang="en-US" sz="1400" dirty="0"/>
              <a:t>일반적인 신경망에 </a:t>
            </a:r>
            <a:r>
              <a:rPr lang="en-US" altLang="ko-KR" sz="1400" dirty="0"/>
              <a:t>layer</a:t>
            </a:r>
            <a:r>
              <a:rPr lang="ko-KR" altLang="en-US" sz="1400" dirty="0"/>
              <a:t>의 노드를 랜덤하게 </a:t>
            </a:r>
            <a:r>
              <a:rPr lang="en-US" altLang="ko-KR" sz="1400" dirty="0"/>
              <a:t>drop</a:t>
            </a:r>
            <a:r>
              <a:rPr lang="ko-KR" altLang="en-US" sz="1400" dirty="0"/>
              <a:t>하여 </a:t>
            </a:r>
            <a:r>
              <a:rPr lang="en-US" altLang="ko-KR" sz="1400" dirty="0"/>
              <a:t>generalization</a:t>
            </a:r>
            <a:r>
              <a:rPr lang="ko-KR" altLang="en-US" sz="1400" dirty="0"/>
              <a:t>을 가져온다</a:t>
            </a:r>
            <a:r>
              <a:rPr lang="en-US" altLang="ko-KR" sz="1400" dirty="0"/>
              <a:t>. (</a:t>
            </a:r>
            <a:r>
              <a:rPr lang="ko-KR" altLang="en-US" sz="1400" dirty="0" err="1"/>
              <a:t>과적합</a:t>
            </a:r>
            <a:r>
              <a:rPr lang="ko-KR" altLang="en-US" sz="1400" dirty="0"/>
              <a:t> 방지</a:t>
            </a:r>
            <a:r>
              <a:rPr lang="en-US" altLang="ko-KR" sz="1400" dirty="0"/>
              <a:t>)</a:t>
            </a:r>
          </a:p>
          <a:p>
            <a:r>
              <a:rPr lang="en-US" altLang="ko-KR" sz="1400" dirty="0"/>
              <a:t>	* dropout</a:t>
            </a:r>
            <a:r>
              <a:rPr lang="ko-KR" altLang="en-US" sz="1400" dirty="0"/>
              <a:t>이 적용된 신경망 </a:t>
            </a:r>
            <a:r>
              <a:rPr lang="en-US" altLang="ko-KR" sz="1400" dirty="0"/>
              <a:t>: weight matrix</a:t>
            </a:r>
            <a:r>
              <a:rPr lang="ko-KR" altLang="en-US" sz="1400" dirty="0"/>
              <a:t>에 랜덤하게 </a:t>
            </a:r>
            <a:r>
              <a:rPr lang="en-US" altLang="ko-KR" sz="1400" dirty="0"/>
              <a:t>0</a:t>
            </a:r>
            <a:r>
              <a:rPr lang="ko-KR" altLang="en-US" sz="1400" dirty="0"/>
              <a:t>을 집어넣어 연산을 한다</a:t>
            </a:r>
            <a:r>
              <a:rPr lang="en-US" altLang="ko-KR" sz="1400" dirty="0"/>
              <a:t>! </a:t>
            </a:r>
          </a:p>
          <a:p>
            <a:r>
              <a:rPr lang="en-US" altLang="ko-KR" sz="1400" dirty="0"/>
              <a:t>	* dropout</a:t>
            </a:r>
            <a:r>
              <a:rPr lang="ko-KR" altLang="en-US" sz="1400" dirty="0"/>
              <a:t>을 적용한 신경망에서 </a:t>
            </a:r>
            <a:r>
              <a:rPr lang="en-US" altLang="ko-KR" sz="1400" dirty="0"/>
              <a:t>MNIST</a:t>
            </a:r>
            <a:r>
              <a:rPr lang="ko-KR" altLang="en-US" sz="1400" dirty="0"/>
              <a:t>는 학습데이터와 검증데이터 간 많은 차이가 없어서 오히려 성능이 저하될 수 있다</a:t>
            </a:r>
            <a:r>
              <a:rPr lang="en-US" altLang="ko-KR" sz="1400" dirty="0"/>
              <a:t>.</a:t>
            </a:r>
          </a:p>
          <a:p>
            <a:endParaRPr lang="en-US" altLang="ko-KR" sz="1400" dirty="0"/>
          </a:p>
          <a:p>
            <a:r>
              <a:rPr lang="en-US" altLang="ko-KR" sz="1400" dirty="0">
                <a:solidFill>
                  <a:schemeClr val="accent1"/>
                </a:solidFill>
              </a:rPr>
              <a:t>17. Activation </a:t>
            </a:r>
            <a:r>
              <a:rPr lang="ko-KR" altLang="en-US" sz="1400" dirty="0">
                <a:solidFill>
                  <a:schemeClr val="accent1"/>
                </a:solidFill>
              </a:rPr>
              <a:t>함수</a:t>
            </a:r>
            <a:r>
              <a:rPr lang="ko-KR" altLang="en-US" sz="1400" dirty="0"/>
              <a:t> </a:t>
            </a:r>
            <a:r>
              <a:rPr lang="en-US" altLang="ko-KR" sz="1400" dirty="0"/>
              <a:t>: </a:t>
            </a:r>
            <a:r>
              <a:rPr lang="ko-KR" altLang="en-US" sz="1400" dirty="0"/>
              <a:t>신호를 </a:t>
            </a:r>
            <a:r>
              <a:rPr lang="ko-KR" altLang="en-US" sz="1400" dirty="0" err="1"/>
              <a:t>입력받아</a:t>
            </a:r>
            <a:r>
              <a:rPr lang="ko-KR" altLang="en-US" sz="1400" dirty="0"/>
              <a:t> 이를 적절히 처리해 출력해주는 함수</a:t>
            </a:r>
            <a:r>
              <a:rPr lang="en-US" altLang="ko-KR" sz="1400" dirty="0"/>
              <a:t>, </a:t>
            </a:r>
            <a:r>
              <a:rPr lang="ko-KR" altLang="en-US" sz="1400" dirty="0"/>
              <a:t>예</a:t>
            </a:r>
            <a:r>
              <a:rPr lang="en-US" altLang="ko-KR" sz="1400" dirty="0"/>
              <a:t>) sigmoid </a:t>
            </a:r>
            <a:r>
              <a:rPr lang="ko-KR" altLang="en-US" sz="1400" dirty="0"/>
              <a:t>함수</a:t>
            </a:r>
            <a:endParaRPr lang="en-US" altLang="ko-KR" sz="1400" dirty="0"/>
          </a:p>
          <a:p>
            <a:r>
              <a:rPr lang="en-US" altLang="ko-KR" sz="1400" dirty="0"/>
              <a:t>  1) Sigmoid </a:t>
            </a:r>
            <a:r>
              <a:rPr lang="ko-KR" altLang="en-US" sz="1400" dirty="0"/>
              <a:t>함수 </a:t>
            </a:r>
            <a:r>
              <a:rPr lang="en-US" altLang="ko-KR" sz="1400" dirty="0"/>
              <a:t>: back propagation </a:t>
            </a:r>
            <a:r>
              <a:rPr lang="ko-KR" altLang="en-US" sz="1400" dirty="0"/>
              <a:t>과정 중에 </a:t>
            </a:r>
            <a:r>
              <a:rPr lang="ko-KR" altLang="en-US" sz="1400" dirty="0" err="1"/>
              <a:t>시그모이드</a:t>
            </a:r>
            <a:r>
              <a:rPr lang="ko-KR" altLang="en-US" sz="1400" dirty="0"/>
              <a:t> 미분 값을 계속 곱해주면서 </a:t>
            </a:r>
            <a:r>
              <a:rPr lang="en-US" altLang="ko-KR" sz="1400" dirty="0"/>
              <a:t>gradient </a:t>
            </a:r>
            <a:r>
              <a:rPr lang="ko-KR" altLang="en-US" sz="1400" dirty="0"/>
              <a:t>값이 앞 단의 </a:t>
            </a:r>
            <a:r>
              <a:rPr lang="en-US" altLang="ko-KR" sz="1400" dirty="0"/>
              <a:t>layer</a:t>
            </a:r>
            <a:r>
              <a:rPr lang="ko-KR" altLang="en-US" sz="1400" dirty="0"/>
              <a:t>로 올수록 </a:t>
            </a:r>
            <a:r>
              <a:rPr lang="en-US" altLang="ko-KR" sz="1400" dirty="0"/>
              <a:t>0</a:t>
            </a:r>
            <a:r>
              <a:rPr lang="ko-KR" altLang="en-US" sz="1400" dirty="0"/>
              <a:t>으로 수렴</a:t>
            </a:r>
            <a:r>
              <a:rPr lang="en-US" altLang="ko-KR" sz="1400" dirty="0"/>
              <a:t>…(</a:t>
            </a:r>
            <a:r>
              <a:rPr lang="ko-KR" altLang="en-US" sz="1400" dirty="0"/>
              <a:t>단점</a:t>
            </a:r>
            <a:r>
              <a:rPr lang="en-US" altLang="ko-KR" sz="1400" dirty="0"/>
              <a:t>)		* gradient vanishing </a:t>
            </a:r>
            <a:r>
              <a:rPr lang="ko-KR" altLang="en-US" sz="1400" dirty="0"/>
              <a:t>문제가 발생</a:t>
            </a:r>
            <a:endParaRPr lang="en-US" altLang="ko-KR" sz="1400" dirty="0"/>
          </a:p>
          <a:p>
            <a:r>
              <a:rPr lang="en-US" altLang="ko-KR" sz="1400" dirty="0"/>
              <a:t>  2) </a:t>
            </a:r>
            <a:r>
              <a:rPr lang="en-US" altLang="ko-KR" sz="1400" dirty="0" err="1"/>
              <a:t>Relu</a:t>
            </a:r>
            <a:r>
              <a:rPr lang="en-US" altLang="ko-KR" sz="1400" dirty="0"/>
              <a:t> </a:t>
            </a:r>
            <a:r>
              <a:rPr lang="ko-KR" altLang="en-US" sz="1400" dirty="0"/>
              <a:t>함수 </a:t>
            </a:r>
            <a:r>
              <a:rPr lang="en-US" altLang="ko-KR" sz="1400" dirty="0"/>
              <a:t>: </a:t>
            </a:r>
            <a:r>
              <a:rPr lang="ko-KR" altLang="en-US" sz="1400" dirty="0" err="1"/>
              <a:t>입력값이</a:t>
            </a:r>
            <a:r>
              <a:rPr lang="ko-KR" altLang="en-US" sz="1400" dirty="0"/>
              <a:t> </a:t>
            </a:r>
            <a:r>
              <a:rPr lang="en-US" altLang="ko-KR" sz="1400" dirty="0"/>
              <a:t>0 </a:t>
            </a:r>
            <a:r>
              <a:rPr lang="ko-KR" altLang="en-US" sz="1400" dirty="0"/>
              <a:t>이상이면 이 값을 그대로 출력하고</a:t>
            </a:r>
            <a:r>
              <a:rPr lang="en-US" altLang="ko-KR" sz="1400" dirty="0"/>
              <a:t>, 0 </a:t>
            </a:r>
            <a:r>
              <a:rPr lang="ko-KR" altLang="en-US" sz="1400" dirty="0"/>
              <a:t>이하이면 </a:t>
            </a:r>
            <a:r>
              <a:rPr lang="en-US" altLang="ko-KR" sz="1400" dirty="0"/>
              <a:t>0</a:t>
            </a:r>
            <a:r>
              <a:rPr lang="ko-KR" altLang="en-US" sz="1400" dirty="0"/>
              <a:t>으로 출력하는 함수</a:t>
            </a:r>
            <a:endParaRPr lang="en-US" altLang="ko-KR" sz="1400" dirty="0"/>
          </a:p>
          <a:p>
            <a:r>
              <a:rPr lang="en-US" altLang="ko-KR" sz="1400" dirty="0"/>
              <a:t>	* back propagation </a:t>
            </a:r>
            <a:r>
              <a:rPr lang="ko-KR" altLang="en-US" sz="1400" dirty="0"/>
              <a:t>과정 중 곱해지는 </a:t>
            </a:r>
            <a:r>
              <a:rPr lang="en-US" altLang="ko-KR" sz="1400" dirty="0"/>
              <a:t>activation </a:t>
            </a:r>
            <a:r>
              <a:rPr lang="ko-KR" altLang="en-US" sz="1400" dirty="0" err="1"/>
              <a:t>미분값이</a:t>
            </a:r>
            <a:r>
              <a:rPr lang="ko-KR" altLang="en-US" sz="1400" dirty="0"/>
              <a:t> </a:t>
            </a:r>
            <a:r>
              <a:rPr lang="en-US" altLang="ko-KR" sz="1400" dirty="0"/>
              <a:t>0 </a:t>
            </a:r>
            <a:r>
              <a:rPr lang="ko-KR" altLang="en-US" sz="1400" dirty="0"/>
              <a:t>또는 </a:t>
            </a:r>
            <a:r>
              <a:rPr lang="en-US" altLang="ko-KR" sz="1400" dirty="0"/>
              <a:t>1</a:t>
            </a:r>
            <a:r>
              <a:rPr lang="ko-KR" altLang="en-US" sz="1400" dirty="0"/>
              <a:t>이 되기 때문에 아예 없애거나 완전히 살리는 것으로 해석된다</a:t>
            </a:r>
            <a:r>
              <a:rPr lang="en-US" altLang="ko-KR" sz="1400" dirty="0"/>
              <a:t>.</a:t>
            </a:r>
          </a:p>
          <a:p>
            <a:r>
              <a:rPr lang="en-US" altLang="ko-KR" sz="1400" dirty="0"/>
              <a:t>	* hidden layer</a:t>
            </a:r>
            <a:r>
              <a:rPr lang="ko-KR" altLang="en-US" sz="1400" dirty="0"/>
              <a:t>가 깊어져도 </a:t>
            </a:r>
            <a:r>
              <a:rPr lang="en-US" altLang="ko-KR" sz="1400" dirty="0"/>
              <a:t>gradient vanishing </a:t>
            </a:r>
            <a:r>
              <a:rPr lang="ko-KR" altLang="en-US" sz="1400" dirty="0"/>
              <a:t>이 일어나는 것을 완화시키며 </a:t>
            </a:r>
            <a:r>
              <a:rPr lang="en-US" altLang="ko-KR" sz="1400" dirty="0"/>
              <a:t>layer</a:t>
            </a:r>
            <a:r>
              <a:rPr lang="ko-KR" altLang="en-US" sz="1400" dirty="0"/>
              <a:t>를 깊게 쌓아 복잡한 모형 생성 가능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	* </a:t>
            </a:r>
            <a:r>
              <a:rPr lang="ko-KR" altLang="en-US" sz="1400" dirty="0"/>
              <a:t>코드 </a:t>
            </a:r>
            <a:r>
              <a:rPr lang="ko-KR" altLang="en-US" sz="1400" dirty="0" err="1"/>
              <a:t>실습시</a:t>
            </a:r>
            <a:r>
              <a:rPr lang="ko-KR" altLang="en-US" sz="1400" dirty="0"/>
              <a:t> </a:t>
            </a:r>
            <a:r>
              <a:rPr lang="en-US" altLang="ko-KR" sz="1400" dirty="0"/>
              <a:t>: without dropout &amp; sigmoid function -&gt; with dropout &amp; sigmoid function -&gt; with dropout &amp; </a:t>
            </a:r>
            <a:r>
              <a:rPr lang="en-US" altLang="ko-KR" sz="1400" dirty="0" err="1"/>
              <a:t>relu</a:t>
            </a:r>
            <a:r>
              <a:rPr lang="en-US" altLang="ko-KR" sz="1400" dirty="0"/>
              <a:t> function</a:t>
            </a:r>
          </a:p>
        </p:txBody>
      </p:sp>
    </p:spTree>
    <p:extLst>
      <p:ext uri="{BB962C8B-B14F-4D97-AF65-F5344CB8AC3E}">
        <p14:creationId xmlns:p14="http://schemas.microsoft.com/office/powerpoint/2010/main" val="2113855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994D1A0-4ECE-41D8-B781-6852A6DBCC79}"/>
              </a:ext>
            </a:extLst>
          </p:cNvPr>
          <p:cNvSpPr txBox="1"/>
          <p:nvPr/>
        </p:nvSpPr>
        <p:spPr>
          <a:xfrm>
            <a:off x="94109" y="296270"/>
            <a:ext cx="11927080" cy="5416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accent1"/>
                </a:solidFill>
                <a:highlight>
                  <a:srgbClr val="FFFF00"/>
                </a:highlight>
              </a:rPr>
              <a:t>&lt;Part 3&gt;</a:t>
            </a:r>
          </a:p>
          <a:p>
            <a:r>
              <a:rPr lang="en-US" altLang="ko-KR" sz="1400" dirty="0">
                <a:solidFill>
                  <a:schemeClr val="accent1"/>
                </a:solidFill>
              </a:rPr>
              <a:t>18. Batch </a:t>
            </a:r>
            <a:r>
              <a:rPr lang="en-US" altLang="ko-KR" sz="1400" dirty="0" err="1">
                <a:solidFill>
                  <a:schemeClr val="accent1"/>
                </a:solidFill>
              </a:rPr>
              <a:t>Normalizaation</a:t>
            </a:r>
            <a:r>
              <a:rPr lang="en-US" altLang="ko-KR" sz="1400" dirty="0">
                <a:solidFill>
                  <a:schemeClr val="accent1"/>
                </a:solidFill>
              </a:rPr>
              <a:t> : </a:t>
            </a:r>
            <a:r>
              <a:rPr lang="ko-KR" altLang="en-US" sz="1400" dirty="0"/>
              <a:t>신경망의 단점인 </a:t>
            </a:r>
            <a:r>
              <a:rPr lang="en-US" altLang="ko-KR" sz="1400" dirty="0"/>
              <a:t>Internal Covariance shift</a:t>
            </a:r>
            <a:r>
              <a:rPr lang="ko-KR" altLang="en-US" sz="1400" dirty="0"/>
              <a:t>라는 현상 발생</a:t>
            </a:r>
            <a:endParaRPr lang="en-US" altLang="ko-KR" sz="1400" dirty="0"/>
          </a:p>
          <a:p>
            <a:r>
              <a:rPr lang="en-US" altLang="ko-KR" sz="1400" dirty="0"/>
              <a:t>    1) </a:t>
            </a:r>
            <a:r>
              <a:rPr lang="ko-KR" altLang="en-US" sz="1400" dirty="0"/>
              <a:t>각 </a:t>
            </a:r>
            <a:r>
              <a:rPr lang="en-US" altLang="ko-KR" sz="1400" dirty="0"/>
              <a:t>layer</a:t>
            </a:r>
            <a:r>
              <a:rPr lang="ko-KR" altLang="en-US" sz="1400" dirty="0"/>
              <a:t>마다 </a:t>
            </a:r>
            <a:r>
              <a:rPr lang="en-US" altLang="ko-KR" sz="1400" dirty="0"/>
              <a:t>input </a:t>
            </a:r>
            <a:r>
              <a:rPr lang="ko-KR" altLang="en-US" sz="1400" dirty="0"/>
              <a:t>분포가 달라짐에 따라 학습속도가 </a:t>
            </a:r>
            <a:r>
              <a:rPr lang="ko-KR" altLang="en-US" sz="1400" dirty="0" err="1"/>
              <a:t>느려지는</a:t>
            </a:r>
            <a:r>
              <a:rPr lang="ko-KR" altLang="en-US" sz="1400" dirty="0"/>
              <a:t> 현상</a:t>
            </a:r>
            <a:endParaRPr lang="en-US" altLang="ko-KR" sz="1400" dirty="0"/>
          </a:p>
          <a:p>
            <a:r>
              <a:rPr lang="en-US" altLang="ko-KR" sz="1400" dirty="0"/>
              <a:t>	* batch normalization</a:t>
            </a:r>
            <a:r>
              <a:rPr lang="ko-KR" altLang="en-US" sz="1400" dirty="0"/>
              <a:t>을 통해 해결 </a:t>
            </a:r>
            <a:r>
              <a:rPr lang="en-US" altLang="ko-KR" sz="1400" dirty="0"/>
              <a:t>: layer input </a:t>
            </a:r>
            <a:r>
              <a:rPr lang="ko-KR" altLang="en-US" sz="1400" dirty="0"/>
              <a:t>분포를 정규화해 학습속도를 빠르게 하겠다</a:t>
            </a:r>
            <a:r>
              <a:rPr lang="en-US" altLang="ko-KR" sz="1400" dirty="0"/>
              <a:t>! </a:t>
            </a:r>
          </a:p>
          <a:p>
            <a:r>
              <a:rPr lang="en-US" altLang="ko-KR" sz="1400" dirty="0"/>
              <a:t>	* </a:t>
            </a:r>
            <a:r>
              <a:rPr lang="ko-KR" altLang="en-US" sz="1400" dirty="0"/>
              <a:t>이를 통해 학습속도 향상 및 </a:t>
            </a:r>
            <a:r>
              <a:rPr lang="en-US" altLang="ko-KR" sz="1400" dirty="0"/>
              <a:t>gradient vanishing</a:t>
            </a:r>
            <a:r>
              <a:rPr lang="ko-KR" altLang="en-US" sz="1400" dirty="0"/>
              <a:t>문제를 해결</a:t>
            </a:r>
            <a:endParaRPr lang="en-US" altLang="ko-KR" sz="1400" dirty="0"/>
          </a:p>
          <a:p>
            <a:r>
              <a:rPr lang="en-US" altLang="ko-KR" sz="1400" dirty="0"/>
              <a:t>    2) batch normalization </a:t>
            </a:r>
            <a:r>
              <a:rPr lang="ko-KR" altLang="en-US" sz="1400" dirty="0"/>
              <a:t>분포를 정규화해 비선형 활성 함수의 의미를 살리겠다</a:t>
            </a:r>
            <a:r>
              <a:rPr lang="en-US" altLang="ko-KR" sz="1400" dirty="0"/>
              <a:t>! </a:t>
            </a:r>
          </a:p>
          <a:p>
            <a:r>
              <a:rPr lang="en-US" altLang="ko-KR" sz="1400" dirty="0"/>
              <a:t>    3) </a:t>
            </a:r>
            <a:r>
              <a:rPr lang="ko-KR" altLang="en-US" sz="1400" dirty="0"/>
              <a:t>코드적용 </a:t>
            </a:r>
            <a:r>
              <a:rPr lang="en-US" altLang="ko-KR" sz="1400" dirty="0"/>
              <a:t>: with dropout + </a:t>
            </a:r>
            <a:r>
              <a:rPr lang="en-US" altLang="ko-KR" sz="1400" dirty="0" err="1"/>
              <a:t>relu</a:t>
            </a:r>
            <a:r>
              <a:rPr lang="en-US" altLang="ko-KR" sz="1400" dirty="0"/>
              <a:t> + batch normalization </a:t>
            </a:r>
          </a:p>
          <a:p>
            <a:endParaRPr lang="en-US" altLang="ko-KR" sz="1400" dirty="0"/>
          </a:p>
          <a:p>
            <a:r>
              <a:rPr lang="en-US" altLang="ko-KR" sz="1400" dirty="0">
                <a:solidFill>
                  <a:schemeClr val="accent1"/>
                </a:solidFill>
              </a:rPr>
              <a:t>19. Initialization : </a:t>
            </a:r>
            <a:r>
              <a:rPr lang="ko-KR" altLang="en-US" sz="1400" dirty="0">
                <a:solidFill>
                  <a:schemeClr val="accent1"/>
                </a:solidFill>
              </a:rPr>
              <a:t>초기화하다</a:t>
            </a:r>
            <a:r>
              <a:rPr lang="en-US" altLang="ko-KR" sz="1400" dirty="0">
                <a:solidFill>
                  <a:schemeClr val="accent1"/>
                </a:solidFill>
              </a:rPr>
              <a:t>? </a:t>
            </a:r>
          </a:p>
          <a:p>
            <a:r>
              <a:rPr lang="en-US" altLang="ko-KR" sz="1200" dirty="0"/>
              <a:t>    1) </a:t>
            </a:r>
            <a:r>
              <a:rPr lang="ko-KR" altLang="en-US" sz="1200" dirty="0"/>
              <a:t>원리 </a:t>
            </a:r>
            <a:r>
              <a:rPr lang="en-US" altLang="ko-KR" sz="1200" dirty="0"/>
              <a:t>: </a:t>
            </a:r>
            <a:r>
              <a:rPr lang="ko-KR" altLang="en-US" sz="1200" dirty="0"/>
              <a:t>신경망은 처음에 </a:t>
            </a:r>
            <a:r>
              <a:rPr lang="en-US" altLang="ko-KR" sz="1200" dirty="0"/>
              <a:t>weight</a:t>
            </a:r>
            <a:r>
              <a:rPr lang="ko-KR" altLang="en-US" sz="1200" dirty="0"/>
              <a:t>를 랜덤하게 초기화하고</a:t>
            </a:r>
            <a:r>
              <a:rPr lang="en-US" altLang="ko-KR" sz="1200" dirty="0"/>
              <a:t>, loss</a:t>
            </a:r>
            <a:r>
              <a:rPr lang="ko-KR" altLang="en-US" sz="1200" dirty="0"/>
              <a:t>가 최소화되는 부분을 찾아간다</a:t>
            </a:r>
            <a:r>
              <a:rPr lang="en-US" altLang="ko-KR" sz="1200" dirty="0"/>
              <a:t>!</a:t>
            </a:r>
          </a:p>
          <a:p>
            <a:r>
              <a:rPr lang="en-US" altLang="ko-KR" sz="1200" dirty="0"/>
              <a:t>                weight</a:t>
            </a:r>
            <a:r>
              <a:rPr lang="ko-KR" altLang="en-US" sz="1200" dirty="0"/>
              <a:t>를 랜덤하게 초기화하면 신경망의 초기 </a:t>
            </a:r>
            <a:r>
              <a:rPr lang="en-US" altLang="ko-KR" sz="1200" dirty="0"/>
              <a:t>loss</a:t>
            </a:r>
            <a:r>
              <a:rPr lang="ko-KR" altLang="en-US" sz="1200" dirty="0"/>
              <a:t>가 달라진다</a:t>
            </a:r>
            <a:r>
              <a:rPr lang="en-US" altLang="ko-KR" sz="1200" dirty="0"/>
              <a:t>! </a:t>
            </a:r>
          </a:p>
          <a:p>
            <a:r>
              <a:rPr lang="en-US" altLang="ko-KR" sz="1200" dirty="0"/>
              <a:t>    2) </a:t>
            </a:r>
            <a:r>
              <a:rPr lang="ko-KR" altLang="en-US" sz="1200" dirty="0"/>
              <a:t>종류 </a:t>
            </a:r>
            <a:r>
              <a:rPr lang="en-US" altLang="ko-KR" sz="1200" dirty="0"/>
              <a:t>: </a:t>
            </a:r>
            <a:r>
              <a:rPr lang="en-US" altLang="ko-KR" sz="1200" dirty="0" err="1"/>
              <a:t>lecun</a:t>
            </a:r>
            <a:r>
              <a:rPr lang="en-US" altLang="ko-KR" sz="1200" dirty="0"/>
              <a:t> initialization, he initialization </a:t>
            </a:r>
            <a:r>
              <a:rPr lang="ko-KR" altLang="en-US" sz="1200" dirty="0"/>
              <a:t>등등</a:t>
            </a:r>
            <a:r>
              <a:rPr lang="en-US" altLang="ko-KR" sz="1200" dirty="0"/>
              <a:t>… </a:t>
            </a:r>
          </a:p>
          <a:p>
            <a:endParaRPr lang="en-US" altLang="ko-KR" sz="1200" dirty="0"/>
          </a:p>
          <a:p>
            <a:r>
              <a:rPr lang="en-US" altLang="ko-KR" sz="1400" dirty="0">
                <a:solidFill>
                  <a:schemeClr val="accent1"/>
                </a:solidFill>
              </a:rPr>
              <a:t>20. Optimizer : batch </a:t>
            </a:r>
            <a:r>
              <a:rPr lang="ko-KR" altLang="en-US" sz="1400" dirty="0">
                <a:solidFill>
                  <a:schemeClr val="accent1"/>
                </a:solidFill>
              </a:rPr>
              <a:t>단위로 </a:t>
            </a:r>
            <a:r>
              <a:rPr lang="en-US" altLang="ko-KR" sz="1400" dirty="0">
                <a:solidFill>
                  <a:schemeClr val="accent1"/>
                </a:solidFill>
              </a:rPr>
              <a:t>back propagation </a:t>
            </a:r>
            <a:r>
              <a:rPr lang="ko-KR" altLang="en-US" sz="1400" dirty="0">
                <a:solidFill>
                  <a:schemeClr val="accent1"/>
                </a:solidFill>
              </a:rPr>
              <a:t>하는 과정을 </a:t>
            </a:r>
            <a:r>
              <a:rPr lang="en-US" altLang="ko-KR" sz="1400" dirty="0">
                <a:solidFill>
                  <a:schemeClr val="accent1"/>
                </a:solidFill>
              </a:rPr>
              <a:t>SGD</a:t>
            </a:r>
            <a:r>
              <a:rPr lang="ko-KR" altLang="en-US" sz="1400" dirty="0">
                <a:solidFill>
                  <a:schemeClr val="accent1"/>
                </a:solidFill>
              </a:rPr>
              <a:t>라고 했고</a:t>
            </a:r>
            <a:r>
              <a:rPr lang="en-US" altLang="ko-KR" sz="1400" dirty="0">
                <a:solidFill>
                  <a:schemeClr val="accent1"/>
                </a:solidFill>
              </a:rPr>
              <a:t>, </a:t>
            </a:r>
            <a:r>
              <a:rPr lang="ko-KR" altLang="en-US" sz="1400" dirty="0">
                <a:solidFill>
                  <a:schemeClr val="accent1"/>
                </a:solidFill>
              </a:rPr>
              <a:t>이러한 과정을 </a:t>
            </a:r>
            <a:r>
              <a:rPr lang="en-US" altLang="ko-KR" sz="1400" dirty="0">
                <a:solidFill>
                  <a:schemeClr val="accent1"/>
                </a:solidFill>
              </a:rPr>
              <a:t>Optimization </a:t>
            </a:r>
            <a:r>
              <a:rPr lang="ko-KR" altLang="en-US" sz="1400" dirty="0">
                <a:solidFill>
                  <a:schemeClr val="accent1"/>
                </a:solidFill>
              </a:rPr>
              <a:t>이라 한다</a:t>
            </a:r>
            <a:endParaRPr lang="en-US" altLang="ko-KR" sz="1400" dirty="0">
              <a:solidFill>
                <a:schemeClr val="accent1"/>
              </a:solidFill>
            </a:endParaRPr>
          </a:p>
          <a:p>
            <a:r>
              <a:rPr lang="en-US" altLang="ko-KR" sz="1200" dirty="0"/>
              <a:t>    1) Momentum</a:t>
            </a:r>
            <a:r>
              <a:rPr lang="ko-KR" altLang="en-US" sz="1200" dirty="0"/>
              <a:t> </a:t>
            </a:r>
            <a:r>
              <a:rPr lang="en-US" altLang="ko-KR" sz="1200" dirty="0"/>
              <a:t>:</a:t>
            </a:r>
            <a:r>
              <a:rPr lang="ko-KR" altLang="en-US" sz="1200" dirty="0"/>
              <a:t> </a:t>
            </a:r>
            <a:r>
              <a:rPr lang="en-US" altLang="ko-KR" sz="1200" dirty="0"/>
              <a:t>momentum</a:t>
            </a:r>
            <a:r>
              <a:rPr lang="ko-KR" altLang="en-US" sz="1200" dirty="0"/>
              <a:t>은 미분을 통한 </a:t>
            </a:r>
            <a:r>
              <a:rPr lang="en-US" altLang="ko-KR" sz="1200" dirty="0"/>
              <a:t>gradient </a:t>
            </a:r>
            <a:r>
              <a:rPr lang="ko-KR" altLang="en-US" sz="1200" dirty="0"/>
              <a:t>방향으로 간다</a:t>
            </a:r>
            <a:r>
              <a:rPr lang="en-US" altLang="ko-KR" sz="1200" dirty="0"/>
              <a:t>. </a:t>
            </a:r>
            <a:r>
              <a:rPr lang="ko-KR" altLang="en-US" sz="1200" dirty="0"/>
              <a:t>일종의 관성을 추가하는 개념</a:t>
            </a:r>
            <a:endParaRPr lang="en-US" altLang="ko-KR" sz="1200" dirty="0"/>
          </a:p>
          <a:p>
            <a:r>
              <a:rPr lang="en-US" altLang="ko-KR" sz="1200" dirty="0"/>
              <a:t>	* </a:t>
            </a:r>
            <a:r>
              <a:rPr lang="ko-KR" altLang="en-US" sz="1200" dirty="0"/>
              <a:t>기본적인 </a:t>
            </a:r>
            <a:r>
              <a:rPr lang="en-US" altLang="ko-KR" sz="1200" dirty="0"/>
              <a:t>SGD</a:t>
            </a:r>
            <a:r>
              <a:rPr lang="ko-KR" altLang="en-US" sz="1200" dirty="0"/>
              <a:t>에 </a:t>
            </a:r>
            <a:r>
              <a:rPr lang="en-US" altLang="ko-KR" sz="1200" dirty="0"/>
              <a:t>momentum</a:t>
            </a:r>
            <a:r>
              <a:rPr lang="ko-KR" altLang="en-US" sz="1200" dirty="0"/>
              <a:t>을 추가하는 것 </a:t>
            </a:r>
            <a:r>
              <a:rPr lang="en-US" altLang="ko-KR" sz="1200" dirty="0"/>
              <a:t>! </a:t>
            </a:r>
          </a:p>
          <a:p>
            <a:r>
              <a:rPr lang="en-US" altLang="ko-KR" sz="1200" dirty="0"/>
              <a:t>	* momentum </a:t>
            </a:r>
            <a:r>
              <a:rPr lang="ko-KR" altLang="en-US" sz="1200" dirty="0"/>
              <a:t>사용시 </a:t>
            </a:r>
            <a:r>
              <a:rPr lang="en-US" altLang="ko-KR" sz="1200" dirty="0"/>
              <a:t>local minimum(</a:t>
            </a:r>
            <a:r>
              <a:rPr lang="ko-KR" altLang="en-US" sz="1200" dirty="0"/>
              <a:t>최적해가 아닌 지역 해</a:t>
            </a:r>
            <a:r>
              <a:rPr lang="en-US" altLang="ko-KR" sz="1200" dirty="0"/>
              <a:t>) </a:t>
            </a:r>
            <a:r>
              <a:rPr lang="ko-KR" altLang="en-US" sz="1200" dirty="0"/>
              <a:t>를 지나쳐 가는 장점을 지닌다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    2) Adam : Adaptive Moment Estimation , </a:t>
            </a:r>
            <a:r>
              <a:rPr lang="ko-KR" altLang="en-US" sz="1200" dirty="0"/>
              <a:t>가장 많이 사용하는 </a:t>
            </a:r>
            <a:r>
              <a:rPr lang="en-US" altLang="ko-KR" sz="1200" dirty="0"/>
              <a:t>optimizer</a:t>
            </a:r>
          </a:p>
          <a:p>
            <a:endParaRPr lang="en-US" altLang="ko-KR" sz="1200" dirty="0"/>
          </a:p>
          <a:p>
            <a:r>
              <a:rPr lang="en-US" altLang="ko-KR" sz="1400" dirty="0">
                <a:solidFill>
                  <a:schemeClr val="accent1"/>
                </a:solidFill>
              </a:rPr>
              <a:t>21. Auto Encoder(AE) : </a:t>
            </a:r>
            <a:r>
              <a:rPr lang="ko-KR" altLang="en-US" sz="1400" dirty="0">
                <a:solidFill>
                  <a:schemeClr val="accent1"/>
                </a:solidFill>
              </a:rPr>
              <a:t>비지도학습 신경망 모델</a:t>
            </a:r>
            <a:r>
              <a:rPr lang="en-US" altLang="ko-KR" sz="1400" dirty="0">
                <a:solidFill>
                  <a:schemeClr val="accent1"/>
                </a:solidFill>
              </a:rPr>
              <a:t>, input</a:t>
            </a:r>
            <a:r>
              <a:rPr lang="ko-KR" altLang="en-US" sz="1400" dirty="0">
                <a:solidFill>
                  <a:schemeClr val="accent1"/>
                </a:solidFill>
              </a:rPr>
              <a:t>과 </a:t>
            </a:r>
            <a:r>
              <a:rPr lang="en-US" altLang="ko-KR" sz="1400" dirty="0">
                <a:solidFill>
                  <a:schemeClr val="accent1"/>
                </a:solidFill>
              </a:rPr>
              <a:t>output</a:t>
            </a:r>
            <a:r>
              <a:rPr lang="ko-KR" altLang="en-US" sz="1400" dirty="0">
                <a:solidFill>
                  <a:schemeClr val="accent1"/>
                </a:solidFill>
              </a:rPr>
              <a:t>을 똑같이 설정</a:t>
            </a:r>
            <a:endParaRPr lang="en-US" altLang="ko-KR" sz="1400" dirty="0">
              <a:solidFill>
                <a:schemeClr val="accent1"/>
              </a:solidFill>
            </a:endParaRPr>
          </a:p>
          <a:p>
            <a:r>
              <a:rPr lang="en-US" altLang="ko-KR" sz="1200" dirty="0"/>
              <a:t>    1) </a:t>
            </a:r>
            <a:r>
              <a:rPr lang="ko-KR" altLang="en-US" sz="1200" dirty="0"/>
              <a:t>인코더</a:t>
            </a:r>
            <a:r>
              <a:rPr lang="en-US" altLang="ko-KR" sz="1200" dirty="0"/>
              <a:t>(encoder) : hidden</a:t>
            </a:r>
            <a:r>
              <a:rPr lang="ko-KR" altLang="en-US" sz="1200" dirty="0"/>
              <a:t> </a:t>
            </a:r>
            <a:r>
              <a:rPr lang="en-US" altLang="ko-KR" sz="1200" dirty="0"/>
              <a:t>layer</a:t>
            </a:r>
            <a:r>
              <a:rPr lang="ko-KR" altLang="en-US" sz="1200" dirty="0"/>
              <a:t> 의 앞부분</a:t>
            </a:r>
            <a:r>
              <a:rPr lang="en-US" altLang="ko-KR" sz="1200" dirty="0"/>
              <a:t>, </a:t>
            </a:r>
            <a:r>
              <a:rPr lang="ko-KR" altLang="en-US" sz="1200" dirty="0" err="1"/>
              <a:t>디코더</a:t>
            </a:r>
            <a:r>
              <a:rPr lang="en-US" altLang="ko-KR" sz="1200" dirty="0"/>
              <a:t>(decoder) : hidden</a:t>
            </a:r>
            <a:r>
              <a:rPr lang="ko-KR" altLang="en-US" sz="1200" dirty="0"/>
              <a:t> </a:t>
            </a:r>
            <a:r>
              <a:rPr lang="en-US" altLang="ko-KR" sz="1200" dirty="0"/>
              <a:t>layer</a:t>
            </a:r>
            <a:r>
              <a:rPr lang="ko-KR" altLang="en-US" sz="1200" dirty="0"/>
              <a:t> 의 뒷부분</a:t>
            </a:r>
            <a:endParaRPr lang="en-US" altLang="ko-KR" sz="1200" dirty="0"/>
          </a:p>
          <a:p>
            <a:r>
              <a:rPr lang="en-US" altLang="ko-KR" sz="1200" dirty="0"/>
              <a:t>    2) </a:t>
            </a:r>
            <a:r>
              <a:rPr lang="ko-KR" altLang="en-US" sz="1200" dirty="0"/>
              <a:t>원리 </a:t>
            </a:r>
            <a:r>
              <a:rPr lang="en-US" altLang="ko-KR" sz="1200" dirty="0"/>
              <a:t>: input data</a:t>
            </a:r>
            <a:r>
              <a:rPr lang="ko-KR" altLang="en-US" sz="1200" dirty="0"/>
              <a:t>에 대해 </a:t>
            </a:r>
            <a:r>
              <a:rPr lang="en-US" altLang="ko-KR" sz="1200" dirty="0"/>
              <a:t>hidden layer</a:t>
            </a:r>
            <a:r>
              <a:rPr lang="ko-KR" altLang="en-US" sz="1200" dirty="0"/>
              <a:t>로 인코딩한 후 다시 </a:t>
            </a:r>
            <a:r>
              <a:rPr lang="en-US" altLang="ko-KR" sz="1200" dirty="0"/>
              <a:t>input data</a:t>
            </a:r>
            <a:r>
              <a:rPr lang="ko-KR" altLang="en-US" sz="1200" dirty="0"/>
              <a:t>로 디코딩</a:t>
            </a:r>
            <a:r>
              <a:rPr lang="en-US" altLang="ko-KR" sz="1200" dirty="0"/>
              <a:t>(</a:t>
            </a:r>
            <a:r>
              <a:rPr lang="ko-KR" altLang="en-US" sz="1200" dirty="0"/>
              <a:t>복원</a:t>
            </a:r>
            <a:r>
              <a:rPr lang="en-US" altLang="ko-KR" sz="1200" dirty="0"/>
              <a:t>)</a:t>
            </a:r>
            <a:r>
              <a:rPr lang="ko-KR" altLang="en-US" sz="1200" dirty="0"/>
              <a:t>하는 개념</a:t>
            </a:r>
            <a:endParaRPr lang="en-US" altLang="ko-KR" sz="1200" dirty="0"/>
          </a:p>
          <a:p>
            <a:r>
              <a:rPr lang="en-US" altLang="ko-KR" sz="1200" dirty="0"/>
              <a:t>	* dimension</a:t>
            </a:r>
            <a:r>
              <a:rPr lang="ko-KR" altLang="en-US" sz="1200" dirty="0"/>
              <a:t>을 줄일 수 있다</a:t>
            </a:r>
            <a:r>
              <a:rPr lang="en-US" altLang="ko-KR" sz="1200" dirty="0"/>
              <a:t>.(input data -&gt; hidden layer), </a:t>
            </a:r>
            <a:r>
              <a:rPr lang="ko-KR" altLang="en-US" sz="1200" dirty="0"/>
              <a:t>데이터를 원래의 데이터로 잘 복원하도록 학습시킨 것</a:t>
            </a:r>
            <a:endParaRPr lang="en-US" altLang="ko-KR" sz="1200" dirty="0"/>
          </a:p>
          <a:p>
            <a:r>
              <a:rPr lang="en-US" altLang="ko-KR" sz="1200" dirty="0"/>
              <a:t>    3) </a:t>
            </a:r>
            <a:r>
              <a:rPr lang="ko-KR" altLang="en-US" sz="1200" dirty="0"/>
              <a:t>자기 자신을 잘 복원시킬 수 있는 모델</a:t>
            </a:r>
            <a:r>
              <a:rPr lang="en-US" altLang="ko-KR" sz="1200" dirty="0"/>
              <a:t>! </a:t>
            </a:r>
          </a:p>
          <a:p>
            <a:r>
              <a:rPr lang="en-US" altLang="ko-KR" sz="1200" dirty="0"/>
              <a:t>    4) </a:t>
            </a:r>
            <a:r>
              <a:rPr lang="ko-KR" altLang="en-US" sz="1200" dirty="0"/>
              <a:t>종류 </a:t>
            </a:r>
            <a:r>
              <a:rPr lang="en-US" altLang="ko-KR" sz="1200" dirty="0"/>
              <a:t>: Stacked AE, Denoising AE(DAE)</a:t>
            </a:r>
          </a:p>
          <a:p>
            <a:endParaRPr lang="en-US" altLang="ko-KR" sz="1200" dirty="0"/>
          </a:p>
          <a:p>
            <a:r>
              <a:rPr lang="en-US" altLang="ko-KR" sz="1200" dirty="0"/>
              <a:t>	* </a:t>
            </a:r>
            <a:r>
              <a:rPr lang="ko-KR" altLang="en-US" sz="1200" dirty="0"/>
              <a:t>코드 </a:t>
            </a:r>
            <a:r>
              <a:rPr lang="en-US" altLang="ko-KR" sz="1200" dirty="0"/>
              <a:t>: real image</a:t>
            </a:r>
            <a:r>
              <a:rPr lang="ko-KR" altLang="en-US" sz="1200" dirty="0"/>
              <a:t>와 </a:t>
            </a:r>
            <a:r>
              <a:rPr lang="en-US" altLang="ko-KR" sz="1200" dirty="0" err="1"/>
              <a:t>gen_image</a:t>
            </a:r>
            <a:r>
              <a:rPr lang="en-US" altLang="ko-KR" sz="1200" dirty="0"/>
              <a:t>(AE</a:t>
            </a:r>
            <a:r>
              <a:rPr lang="ko-KR" altLang="en-US" sz="1200" dirty="0"/>
              <a:t>를 통해 생성된 이미지</a:t>
            </a:r>
            <a:r>
              <a:rPr lang="en-US" altLang="ko-KR" sz="1200" dirty="0"/>
              <a:t>) </a:t>
            </a:r>
            <a:r>
              <a:rPr lang="ko-KR" altLang="en-US" sz="1200" dirty="0"/>
              <a:t>의 </a:t>
            </a:r>
            <a:r>
              <a:rPr lang="en-US" altLang="ko-KR" sz="1200" dirty="0"/>
              <a:t>loss </a:t>
            </a:r>
            <a:r>
              <a:rPr lang="ko-KR" altLang="en-US" sz="1200" dirty="0"/>
              <a:t>차이를 봄</a:t>
            </a:r>
            <a:endParaRPr lang="en-US" altLang="ko-KR" sz="12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3F2DE90-E4D2-445E-AD31-54DC6B9719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6920" y="0"/>
            <a:ext cx="3745079" cy="182041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52B60316-0EE9-414A-884D-F3C76FFA2E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6919" y="1820412"/>
            <a:ext cx="3745079" cy="223903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BF86A08-8450-4D45-B9AF-3516A18B16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8056" y="4970216"/>
            <a:ext cx="3848537" cy="181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43841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F174422-0685-4F61-975F-DA7873A6C9B6}"/>
              </a:ext>
            </a:extLst>
          </p:cNvPr>
          <p:cNvSpPr txBox="1"/>
          <p:nvPr/>
        </p:nvSpPr>
        <p:spPr>
          <a:xfrm>
            <a:off x="94109" y="296270"/>
            <a:ext cx="11927080" cy="5139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accent1"/>
                </a:solidFill>
                <a:highlight>
                  <a:srgbClr val="FFFF00"/>
                </a:highlight>
              </a:rPr>
              <a:t>&lt;Part 4&gt; : </a:t>
            </a:r>
            <a:r>
              <a:rPr lang="ko-KR" altLang="en-US" sz="1400" dirty="0">
                <a:solidFill>
                  <a:schemeClr val="accent1"/>
                </a:solidFill>
                <a:highlight>
                  <a:srgbClr val="FFFF00"/>
                </a:highlight>
              </a:rPr>
              <a:t>컴퓨터 비전</a:t>
            </a:r>
            <a:endParaRPr lang="en-US" altLang="ko-KR" sz="1400" dirty="0">
              <a:solidFill>
                <a:schemeClr val="accent1"/>
              </a:solidFill>
              <a:highlight>
                <a:srgbClr val="FFFF00"/>
              </a:highlight>
            </a:endParaRPr>
          </a:p>
          <a:p>
            <a:r>
              <a:rPr lang="en-US" altLang="ko-KR" sz="1400" dirty="0">
                <a:solidFill>
                  <a:schemeClr val="accent1"/>
                </a:solidFill>
              </a:rPr>
              <a:t>22. CNN : Convolutional Neural Network</a:t>
            </a:r>
          </a:p>
          <a:p>
            <a:r>
              <a:rPr lang="en-US" altLang="ko-KR" sz="1200" dirty="0"/>
              <a:t>    1) </a:t>
            </a:r>
            <a:r>
              <a:rPr lang="ko-KR" altLang="en-US" sz="1200" dirty="0"/>
              <a:t>이미지를 구성하는 픽셀 값을 </a:t>
            </a:r>
            <a:r>
              <a:rPr lang="en-US" altLang="ko-KR" sz="1200" dirty="0"/>
              <a:t>input </a:t>
            </a:r>
            <a:r>
              <a:rPr lang="ko-KR" altLang="en-US" sz="1200" dirty="0"/>
              <a:t>으로 사용 </a:t>
            </a:r>
            <a:r>
              <a:rPr lang="en-US" altLang="ko-KR" sz="1200" dirty="0"/>
              <a:t>– </a:t>
            </a:r>
            <a:r>
              <a:rPr lang="ko-KR" altLang="en-US" sz="1200" dirty="0"/>
              <a:t>일반적으로 </a:t>
            </a:r>
            <a:r>
              <a:rPr lang="ko-KR" altLang="en-US" sz="1200" dirty="0" err="1"/>
              <a:t>머신러닝</a:t>
            </a:r>
            <a:r>
              <a:rPr lang="ko-KR" altLang="en-US" sz="1200" dirty="0"/>
              <a:t> 할 때 </a:t>
            </a:r>
            <a:r>
              <a:rPr lang="en-US" altLang="ko-KR" sz="1200" dirty="0"/>
              <a:t>input </a:t>
            </a:r>
            <a:r>
              <a:rPr lang="ko-KR" altLang="en-US" sz="1200" dirty="0"/>
              <a:t>변수가 서로 독립적이라는 가정</a:t>
            </a:r>
            <a:r>
              <a:rPr lang="en-US" altLang="ko-KR" sz="1200" dirty="0"/>
              <a:t>(</a:t>
            </a:r>
            <a:r>
              <a:rPr lang="ko-KR" altLang="en-US" sz="1200" dirty="0"/>
              <a:t>사실은 독립이 아님</a:t>
            </a:r>
            <a:r>
              <a:rPr lang="en-US" altLang="ko-KR" sz="1200" dirty="0"/>
              <a:t>) – </a:t>
            </a:r>
            <a:r>
              <a:rPr lang="ko-KR" altLang="en-US" sz="1200" dirty="0"/>
              <a:t>픽셀 값을 독립변수로 </a:t>
            </a:r>
            <a:r>
              <a:rPr lang="en-US" altLang="ko-KR" sz="1200" dirty="0"/>
              <a:t>flatten   </a:t>
            </a:r>
          </a:p>
          <a:p>
            <a:r>
              <a:rPr lang="en-US" altLang="ko-KR" sz="1200" dirty="0"/>
              <a:t>       </a:t>
            </a:r>
            <a:r>
              <a:rPr lang="ko-KR" altLang="en-US" sz="1200" dirty="0"/>
              <a:t>하여 </a:t>
            </a:r>
            <a:r>
              <a:rPr lang="en-US" altLang="ko-KR" sz="1200" dirty="0"/>
              <a:t>input</a:t>
            </a:r>
            <a:r>
              <a:rPr lang="ko-KR" altLang="en-US" sz="1200" dirty="0"/>
              <a:t>으로 사용해서 이미지의 </a:t>
            </a:r>
            <a:r>
              <a:rPr lang="en-US" altLang="ko-KR" sz="1200" dirty="0"/>
              <a:t>2</a:t>
            </a:r>
            <a:r>
              <a:rPr lang="ko-KR" altLang="en-US" sz="1200" dirty="0"/>
              <a:t>차원 </a:t>
            </a:r>
            <a:r>
              <a:rPr lang="ko-KR" altLang="en-US" sz="1200" dirty="0" err="1"/>
              <a:t>픽셀값을</a:t>
            </a:r>
            <a:r>
              <a:rPr lang="ko-KR" altLang="en-US" sz="1200" dirty="0"/>
              <a:t> </a:t>
            </a:r>
            <a:r>
              <a:rPr lang="en-US" altLang="ko-KR" sz="1200" dirty="0"/>
              <a:t>vector</a:t>
            </a:r>
            <a:r>
              <a:rPr lang="ko-KR" altLang="en-US" sz="1200" dirty="0"/>
              <a:t>로 변환시켜 </a:t>
            </a:r>
            <a:r>
              <a:rPr lang="en-US" altLang="ko-KR" sz="1200" dirty="0"/>
              <a:t>input</a:t>
            </a:r>
            <a:r>
              <a:rPr lang="ko-KR" altLang="en-US" sz="1200" dirty="0"/>
              <a:t>으로 사용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en-US" altLang="ko-KR" sz="1200" dirty="0"/>
              <a:t>    2) x11, x21, x12, x22</a:t>
            </a:r>
            <a:r>
              <a:rPr lang="ko-KR" altLang="en-US" sz="1200" dirty="0"/>
              <a:t>와 같이 가까운 정보까지 학습을 위한 </a:t>
            </a:r>
            <a:r>
              <a:rPr lang="en-US" altLang="ko-KR" sz="1200" dirty="0"/>
              <a:t>region feature</a:t>
            </a:r>
            <a:r>
              <a:rPr lang="ko-KR" altLang="en-US" sz="1200" dirty="0"/>
              <a:t>를 학습할 수 있는 신경망 구조가 필요 </a:t>
            </a:r>
            <a:r>
              <a:rPr lang="en-US" altLang="ko-KR" sz="1200" dirty="0"/>
              <a:t>: this is CNN</a:t>
            </a:r>
          </a:p>
          <a:p>
            <a:endParaRPr lang="en-US" altLang="ko-KR" sz="1200" dirty="0"/>
          </a:p>
          <a:p>
            <a:r>
              <a:rPr lang="en-US" altLang="ko-KR" sz="1200" dirty="0"/>
              <a:t>    3) </a:t>
            </a:r>
            <a:r>
              <a:rPr lang="ko-KR" altLang="en-US" sz="1200" dirty="0"/>
              <a:t>과정 </a:t>
            </a:r>
            <a:r>
              <a:rPr lang="en-US" altLang="ko-KR" sz="1200" dirty="0"/>
              <a:t>: Region </a:t>
            </a:r>
            <a:r>
              <a:rPr lang="en-US" altLang="ko-KR" sz="1200" dirty="0" err="1"/>
              <a:t>featur</a:t>
            </a:r>
            <a:r>
              <a:rPr lang="ko-KR" altLang="en-US" sz="1200" dirty="0"/>
              <a:t>를 뽑아내는 </a:t>
            </a:r>
            <a:r>
              <a:rPr lang="en-US" altLang="ko-KR" sz="1200" dirty="0"/>
              <a:t>Convolution layer – Feature Dimension</a:t>
            </a:r>
            <a:r>
              <a:rPr lang="ko-KR" altLang="en-US" sz="1200" dirty="0"/>
              <a:t>을 위한 </a:t>
            </a:r>
            <a:r>
              <a:rPr lang="en-US" altLang="ko-KR" sz="1200" dirty="0"/>
              <a:t>Pooling layer – </a:t>
            </a:r>
            <a:r>
              <a:rPr lang="ko-KR" altLang="en-US" sz="1200" dirty="0"/>
              <a:t>최종적인 분류를 위한 </a:t>
            </a:r>
            <a:r>
              <a:rPr lang="en-US" altLang="ko-KR" sz="1200" dirty="0"/>
              <a:t>Fully connected layer</a:t>
            </a:r>
          </a:p>
          <a:p>
            <a:endParaRPr lang="en-US" altLang="ko-KR" sz="1200" dirty="0"/>
          </a:p>
          <a:p>
            <a:r>
              <a:rPr lang="en-US" altLang="ko-KR" sz="1200" dirty="0">
                <a:solidFill>
                  <a:schemeClr val="accent1"/>
                </a:solidFill>
              </a:rPr>
              <a:t>    4) Convolution layer</a:t>
            </a:r>
            <a:endParaRPr lang="en-US" altLang="ko-KR" sz="1100" dirty="0">
              <a:solidFill>
                <a:schemeClr val="accent1"/>
              </a:solidFill>
            </a:endParaRPr>
          </a:p>
          <a:p>
            <a:r>
              <a:rPr lang="en-US" altLang="ko-KR" sz="1100" dirty="0"/>
              <a:t>        - </a:t>
            </a:r>
            <a:r>
              <a:rPr lang="en-US" altLang="ko-KR" sz="1200" dirty="0"/>
              <a:t>receptive field </a:t>
            </a:r>
            <a:r>
              <a:rPr lang="ko-KR" altLang="en-US" sz="1200" dirty="0"/>
              <a:t>를 정의 </a:t>
            </a:r>
            <a:r>
              <a:rPr lang="en-US" altLang="ko-KR" sz="1200" dirty="0"/>
              <a:t>: </a:t>
            </a:r>
            <a:r>
              <a:rPr lang="ko-KR" altLang="en-US" sz="1200" dirty="0"/>
              <a:t>입력층의 이미지의 </a:t>
            </a:r>
            <a:r>
              <a:rPr lang="en-US" altLang="ko-KR" sz="1200" dirty="0"/>
              <a:t>feature</a:t>
            </a:r>
            <a:r>
              <a:rPr lang="ko-KR" altLang="en-US" sz="1200" dirty="0"/>
              <a:t>를 추출하는 역할</a:t>
            </a:r>
            <a:endParaRPr lang="en-US" altLang="ko-KR" sz="1200" dirty="0"/>
          </a:p>
          <a:p>
            <a:r>
              <a:rPr lang="en-US" altLang="ko-KR" sz="1200" dirty="0"/>
              <a:t>       - receptive</a:t>
            </a:r>
            <a:r>
              <a:rPr lang="ko-KR" altLang="en-US" sz="1200" dirty="0"/>
              <a:t> </a:t>
            </a:r>
            <a:r>
              <a:rPr lang="en-US" altLang="ko-KR" sz="1200" dirty="0"/>
              <a:t>field</a:t>
            </a:r>
            <a:r>
              <a:rPr lang="ko-KR" altLang="en-US" sz="1200" dirty="0"/>
              <a:t>의 크기가 일정하게 </a:t>
            </a:r>
            <a:r>
              <a:rPr lang="en-US" altLang="ko-KR" sz="1200" dirty="0"/>
              <a:t>input</a:t>
            </a:r>
            <a:r>
              <a:rPr lang="ko-KR" altLang="en-US" sz="1200" dirty="0"/>
              <a:t>의 이미지를 스캔하면서 이미지의 </a:t>
            </a:r>
            <a:r>
              <a:rPr lang="en-US" altLang="ko-KR" sz="1200" dirty="0"/>
              <a:t>region feature </a:t>
            </a:r>
            <a:r>
              <a:rPr lang="ko-KR" altLang="en-US" sz="1200" dirty="0"/>
              <a:t>추출</a:t>
            </a:r>
            <a:endParaRPr lang="en-US" altLang="ko-KR" sz="1200" dirty="0"/>
          </a:p>
          <a:p>
            <a:r>
              <a:rPr lang="en-US" altLang="ko-KR" sz="1200" dirty="0"/>
              <a:t>       -</a:t>
            </a:r>
            <a:r>
              <a:rPr lang="en-US" altLang="ko-KR" sz="1200" dirty="0">
                <a:solidFill>
                  <a:schemeClr val="accent1"/>
                </a:solidFill>
              </a:rPr>
              <a:t> receptive</a:t>
            </a:r>
            <a:r>
              <a:rPr lang="ko-KR" altLang="en-US" sz="1200" dirty="0">
                <a:solidFill>
                  <a:schemeClr val="accent1"/>
                </a:solidFill>
              </a:rPr>
              <a:t> </a:t>
            </a:r>
            <a:r>
              <a:rPr lang="en-US" altLang="ko-KR" sz="1200" dirty="0">
                <a:solidFill>
                  <a:schemeClr val="accent1"/>
                </a:solidFill>
              </a:rPr>
              <a:t>field</a:t>
            </a:r>
            <a:r>
              <a:rPr lang="ko-KR" altLang="en-US" sz="1200" dirty="0"/>
              <a:t>의 값과 </a:t>
            </a:r>
            <a:r>
              <a:rPr lang="en-US" altLang="ko-KR" sz="1200" dirty="0">
                <a:solidFill>
                  <a:srgbClr val="FF0000"/>
                </a:solidFill>
              </a:rPr>
              <a:t>weight</a:t>
            </a:r>
            <a:r>
              <a:rPr lang="ko-KR" altLang="en-US" sz="1200" dirty="0"/>
              <a:t>의 선형결합 값을 </a:t>
            </a:r>
            <a:r>
              <a:rPr lang="en-US" altLang="ko-KR" sz="1200" dirty="0"/>
              <a:t>scalar</a:t>
            </a:r>
            <a:r>
              <a:rPr lang="ko-KR" altLang="en-US" sz="1200" dirty="0"/>
              <a:t>형태로 계산되는 것</a:t>
            </a:r>
            <a:r>
              <a:rPr lang="en-US" altLang="ko-KR" sz="1200" dirty="0"/>
              <a:t>! = output</a:t>
            </a:r>
            <a:r>
              <a:rPr lang="ko-KR" altLang="en-US" sz="1200" dirty="0"/>
              <a:t>의 </a:t>
            </a:r>
            <a:r>
              <a:rPr lang="en-US" altLang="ko-KR" sz="1200" dirty="0"/>
              <a:t>31</a:t>
            </a:r>
          </a:p>
          <a:p>
            <a:r>
              <a:rPr lang="en-US" altLang="ko-KR" sz="1200" dirty="0"/>
              <a:t>       - </a:t>
            </a:r>
            <a:r>
              <a:rPr lang="en-US" altLang="ko-KR" sz="1200" dirty="0">
                <a:solidFill>
                  <a:schemeClr val="accent2"/>
                </a:solidFill>
              </a:rPr>
              <a:t>Stride</a:t>
            </a:r>
            <a:r>
              <a:rPr lang="en-US" altLang="ko-KR" sz="1200" dirty="0"/>
              <a:t> : receptive field</a:t>
            </a:r>
            <a:r>
              <a:rPr lang="ko-KR" altLang="en-US" sz="1200" dirty="0"/>
              <a:t>가 </a:t>
            </a:r>
            <a:r>
              <a:rPr lang="en-US" altLang="ko-KR" sz="1200" dirty="0"/>
              <a:t>input</a:t>
            </a:r>
            <a:r>
              <a:rPr lang="ko-KR" altLang="en-US" sz="1200" dirty="0"/>
              <a:t> 이미지를 </a:t>
            </a:r>
            <a:r>
              <a:rPr lang="ko-KR" altLang="en-US" sz="1200" dirty="0" err="1"/>
              <a:t>스캔시</a:t>
            </a:r>
            <a:r>
              <a:rPr lang="ko-KR" altLang="en-US" sz="1200" dirty="0"/>
              <a:t> 한번 당 이동하는 거리</a:t>
            </a:r>
            <a:r>
              <a:rPr lang="en-US" altLang="ko-KR" sz="1200" dirty="0"/>
              <a:t>! </a:t>
            </a:r>
          </a:p>
          <a:p>
            <a:r>
              <a:rPr lang="en-US" altLang="ko-KR" sz="1200" dirty="0"/>
              <a:t>       - </a:t>
            </a:r>
            <a:r>
              <a:rPr lang="en-US" altLang="ko-KR" sz="1200" dirty="0">
                <a:solidFill>
                  <a:schemeClr val="accent2"/>
                </a:solidFill>
              </a:rPr>
              <a:t>Padding</a:t>
            </a:r>
            <a:r>
              <a:rPr lang="en-US" altLang="ko-KR" sz="1200" dirty="0"/>
              <a:t> : </a:t>
            </a:r>
            <a:r>
              <a:rPr lang="ko-KR" altLang="en-US" sz="1200" dirty="0"/>
              <a:t>기본 이미지가 </a:t>
            </a:r>
            <a:r>
              <a:rPr lang="en-US" altLang="ko-KR" sz="1200" dirty="0"/>
              <a:t>5x5</a:t>
            </a:r>
            <a:r>
              <a:rPr lang="ko-KR" altLang="en-US" sz="1200" dirty="0"/>
              <a:t>인 </a:t>
            </a:r>
            <a:r>
              <a:rPr lang="en-US" altLang="ko-KR" sz="1200" dirty="0"/>
              <a:t>input</a:t>
            </a:r>
            <a:r>
              <a:rPr lang="ko-KR" altLang="en-US" sz="1200" dirty="0"/>
              <a:t>에 </a:t>
            </a:r>
            <a:r>
              <a:rPr lang="en-US" altLang="ko-KR" sz="1200" dirty="0"/>
              <a:t>3x3 convolution </a:t>
            </a:r>
            <a:r>
              <a:rPr lang="ko-KR" altLang="en-US" sz="1200" dirty="0"/>
              <a:t>적용하면 </a:t>
            </a:r>
            <a:r>
              <a:rPr lang="en-US" altLang="ko-KR" sz="1200" dirty="0"/>
              <a:t>3x3 output</a:t>
            </a:r>
            <a:r>
              <a:rPr lang="ko-KR" altLang="en-US" sz="1200" dirty="0"/>
              <a:t>으로 축소됨</a:t>
            </a:r>
            <a:endParaRPr lang="en-US" altLang="ko-KR" sz="1200" dirty="0"/>
          </a:p>
          <a:p>
            <a:r>
              <a:rPr lang="en-US" altLang="ko-KR" sz="1200" dirty="0"/>
              <a:t>                      </a:t>
            </a:r>
            <a:r>
              <a:rPr lang="ko-KR" altLang="en-US" sz="1200" dirty="0"/>
              <a:t>기존의 </a:t>
            </a:r>
            <a:r>
              <a:rPr lang="en-US" altLang="ko-KR" sz="1200" dirty="0"/>
              <a:t>image size </a:t>
            </a:r>
            <a:r>
              <a:rPr lang="ko-KR" altLang="en-US" sz="1200" dirty="0"/>
              <a:t>유지를 위해 테두리에 </a:t>
            </a:r>
            <a:r>
              <a:rPr lang="en-US" altLang="ko-KR" sz="1200" dirty="0"/>
              <a:t>padding(</a:t>
            </a:r>
            <a:r>
              <a:rPr lang="ko-KR" altLang="en-US" sz="1200" dirty="0"/>
              <a:t>패드 씌우는 작업</a:t>
            </a:r>
            <a:r>
              <a:rPr lang="en-US" altLang="ko-KR" sz="1200" dirty="0"/>
              <a:t>, 0</a:t>
            </a:r>
            <a:r>
              <a:rPr lang="ko-KR" altLang="en-US" sz="1200" dirty="0"/>
              <a:t>을 주로</a:t>
            </a:r>
            <a:r>
              <a:rPr lang="en-US" altLang="ko-KR" sz="1200" dirty="0"/>
              <a:t>!! )</a:t>
            </a:r>
          </a:p>
          <a:p>
            <a:r>
              <a:rPr lang="en-US" altLang="ko-KR" sz="1200" dirty="0"/>
              <a:t>                       0</a:t>
            </a:r>
            <a:r>
              <a:rPr lang="ko-KR" altLang="en-US" sz="1200" dirty="0"/>
              <a:t>을 두르면 </a:t>
            </a:r>
            <a:r>
              <a:rPr lang="en-US" altLang="ko-KR" sz="1200" dirty="0"/>
              <a:t>3x3 output </a:t>
            </a:r>
            <a:r>
              <a:rPr lang="ko-KR" altLang="en-US" sz="1200" dirty="0"/>
              <a:t>아닌 기존 </a:t>
            </a:r>
            <a:r>
              <a:rPr lang="en-US" altLang="ko-KR" sz="1200" dirty="0"/>
              <a:t>5x5 </a:t>
            </a:r>
            <a:r>
              <a:rPr lang="ko-KR" altLang="en-US" sz="1200" dirty="0"/>
              <a:t>사이즈로 출력됨</a:t>
            </a:r>
            <a:endParaRPr lang="en-US" altLang="ko-KR" sz="1200" dirty="0"/>
          </a:p>
          <a:p>
            <a:r>
              <a:rPr lang="en-US" altLang="ko-KR" sz="1200" dirty="0"/>
              <a:t>       - </a:t>
            </a:r>
            <a:r>
              <a:rPr lang="en-US" altLang="ko-KR" sz="1200" dirty="0">
                <a:solidFill>
                  <a:schemeClr val="accent2"/>
                </a:solidFill>
              </a:rPr>
              <a:t>Weight sharing </a:t>
            </a:r>
            <a:r>
              <a:rPr lang="en-US" altLang="ko-KR" sz="1200" dirty="0"/>
              <a:t>: Convolution layer</a:t>
            </a:r>
            <a:r>
              <a:rPr lang="ko-KR" altLang="en-US" sz="1200" dirty="0"/>
              <a:t>에서 </a:t>
            </a:r>
            <a:r>
              <a:rPr lang="en-US" altLang="ko-KR" sz="1200" dirty="0"/>
              <a:t>receptive field</a:t>
            </a:r>
            <a:r>
              <a:rPr lang="ko-KR" altLang="en-US" sz="1200" dirty="0"/>
              <a:t>를 움직여가며 다른 </a:t>
            </a:r>
            <a:r>
              <a:rPr lang="en-US" altLang="ko-KR" sz="1200" dirty="0"/>
              <a:t>feature map</a:t>
            </a:r>
            <a:r>
              <a:rPr lang="ko-KR" altLang="en-US" sz="1200" dirty="0"/>
              <a:t>을 </a:t>
            </a:r>
            <a:endParaRPr lang="en-US" altLang="ko-KR" sz="1200" dirty="0"/>
          </a:p>
          <a:p>
            <a:r>
              <a:rPr lang="en-US" altLang="ko-KR" sz="1200" dirty="0"/>
              <a:t>                               </a:t>
            </a:r>
            <a:r>
              <a:rPr lang="ko-KR" altLang="en-US" sz="1200" dirty="0"/>
              <a:t>추출할 때 다른 </a:t>
            </a:r>
            <a:r>
              <a:rPr lang="en-US" altLang="ko-KR" sz="1200" dirty="0"/>
              <a:t>weight</a:t>
            </a:r>
            <a:r>
              <a:rPr lang="ko-KR" altLang="en-US" sz="1200" dirty="0"/>
              <a:t>로 </a:t>
            </a:r>
            <a:r>
              <a:rPr lang="en-US" altLang="ko-KR" sz="1200" dirty="0"/>
              <a:t>feature</a:t>
            </a:r>
            <a:r>
              <a:rPr lang="ko-KR" altLang="en-US" sz="1200" dirty="0"/>
              <a:t>를 추출하려면 많은 파라미터 </a:t>
            </a:r>
            <a:r>
              <a:rPr lang="ko-KR" altLang="en-US" sz="1200" dirty="0" err="1"/>
              <a:t>학습해야함</a:t>
            </a:r>
            <a:endParaRPr lang="en-US" altLang="ko-KR" sz="1200" dirty="0"/>
          </a:p>
          <a:p>
            <a:r>
              <a:rPr lang="en-US" altLang="ko-KR" sz="1200" dirty="0"/>
              <a:t>                               </a:t>
            </a:r>
            <a:r>
              <a:rPr lang="ko-KR" altLang="en-US" sz="1200" dirty="0"/>
              <a:t>예</a:t>
            </a:r>
            <a:r>
              <a:rPr lang="en-US" altLang="ko-KR" sz="1200" dirty="0"/>
              <a:t>) 32x32 </a:t>
            </a:r>
            <a:r>
              <a:rPr lang="ko-KR" altLang="en-US" sz="1200" dirty="0"/>
              <a:t>이미지에 </a:t>
            </a:r>
            <a:r>
              <a:rPr lang="en-US" altLang="ko-KR" sz="1200" dirty="0"/>
              <a:t>5x5 convolution </a:t>
            </a:r>
            <a:r>
              <a:rPr lang="ko-KR" altLang="en-US" sz="1200" dirty="0"/>
              <a:t>적용</a:t>
            </a:r>
            <a:r>
              <a:rPr lang="en-US" altLang="ko-KR" sz="1200" dirty="0"/>
              <a:t>, 30</a:t>
            </a:r>
            <a:r>
              <a:rPr lang="ko-KR" altLang="en-US" sz="1200" dirty="0"/>
              <a:t>개 </a:t>
            </a:r>
            <a:r>
              <a:rPr lang="en-US" altLang="ko-KR" sz="1200" dirty="0"/>
              <a:t>feature map </a:t>
            </a:r>
            <a:r>
              <a:rPr lang="ko-KR" altLang="en-US" sz="1200" dirty="0"/>
              <a:t>출력한다면</a:t>
            </a:r>
            <a:endParaRPr lang="en-US" altLang="ko-KR" sz="1200" dirty="0"/>
          </a:p>
          <a:p>
            <a:r>
              <a:rPr lang="en-US" altLang="ko-KR" sz="1200" dirty="0"/>
              <a:t>                                    </a:t>
            </a:r>
            <a:r>
              <a:rPr lang="ko-KR" altLang="en-US" sz="1200" dirty="0"/>
              <a:t>학습해야 할 파라미터 수 </a:t>
            </a:r>
            <a:r>
              <a:rPr lang="en-US" altLang="ko-KR" sz="1200" dirty="0"/>
              <a:t>= 5 x 5 x (32-5+1) x (32-5+1) x 30 = </a:t>
            </a:r>
            <a:r>
              <a:rPr lang="ko-KR" altLang="en-US" sz="1200" dirty="0"/>
              <a:t>약 </a:t>
            </a:r>
            <a:r>
              <a:rPr lang="en-US" altLang="ko-KR" sz="1200" dirty="0"/>
              <a:t>60</a:t>
            </a:r>
            <a:r>
              <a:rPr lang="ko-KR" altLang="en-US" sz="1200" dirty="0"/>
              <a:t>만</a:t>
            </a:r>
            <a:endParaRPr lang="en-US" altLang="ko-KR" sz="1200" dirty="0"/>
          </a:p>
          <a:p>
            <a:r>
              <a:rPr lang="en-US" altLang="ko-KR" sz="1200" dirty="0"/>
              <a:t>	* weight sharing : convolution layer</a:t>
            </a:r>
            <a:r>
              <a:rPr lang="ko-KR" altLang="en-US" sz="1200" dirty="0"/>
              <a:t>에서 학습해야 할 파라미터 수를 줄임</a:t>
            </a:r>
            <a:endParaRPr lang="en-US" altLang="ko-KR" sz="1200" dirty="0"/>
          </a:p>
          <a:p>
            <a:r>
              <a:rPr lang="en-US" altLang="ko-KR" sz="1200" dirty="0"/>
              <a:t>       - </a:t>
            </a:r>
            <a:r>
              <a:rPr lang="en-US" altLang="ko-KR" sz="1200" dirty="0">
                <a:solidFill>
                  <a:schemeClr val="accent2"/>
                </a:solidFill>
              </a:rPr>
              <a:t>Pooling layer </a:t>
            </a:r>
            <a:r>
              <a:rPr lang="en-US" altLang="ko-KR" sz="1200" dirty="0"/>
              <a:t>: 2 x 2 stride max pooling </a:t>
            </a:r>
            <a:r>
              <a:rPr lang="ko-KR" altLang="en-US" sz="1200" dirty="0"/>
              <a:t>처럼 </a:t>
            </a:r>
            <a:r>
              <a:rPr lang="en-US" altLang="ko-KR" sz="1200" dirty="0"/>
              <a:t>feature size</a:t>
            </a:r>
            <a:r>
              <a:rPr lang="ko-KR" altLang="en-US" sz="1200" dirty="0"/>
              <a:t>를 줄여주는 의미</a:t>
            </a:r>
            <a:r>
              <a:rPr lang="en-US" altLang="ko-KR" sz="1200" dirty="0"/>
              <a:t>(CNN </a:t>
            </a:r>
            <a:r>
              <a:rPr lang="ko-KR" altLang="en-US" sz="1200" dirty="0"/>
              <a:t>학습속도 향상</a:t>
            </a:r>
            <a:r>
              <a:rPr lang="en-US" altLang="ko-KR" sz="1200" dirty="0"/>
              <a:t>)                               	* </a:t>
            </a:r>
            <a:r>
              <a:rPr lang="en-US" altLang="ko-KR" sz="1200" dirty="0" err="1"/>
              <a:t>fe</a:t>
            </a:r>
            <a:endParaRPr lang="en-US" altLang="ko-KR" sz="1200" dirty="0"/>
          </a:p>
          <a:p>
            <a:r>
              <a:rPr lang="en-US" altLang="ko-KR" sz="1200" dirty="0"/>
              <a:t>	* Feature</a:t>
            </a:r>
            <a:r>
              <a:rPr lang="ko-KR" altLang="en-US" sz="1200" dirty="0"/>
              <a:t>의 </a:t>
            </a:r>
            <a:r>
              <a:rPr lang="en-US" altLang="ko-KR" sz="1200" dirty="0"/>
              <a:t>dimension</a:t>
            </a:r>
            <a:r>
              <a:rPr lang="ko-KR" altLang="en-US" sz="1200" dirty="0"/>
              <a:t>을 줄여주는 역할 </a:t>
            </a:r>
            <a:r>
              <a:rPr lang="en-US" altLang="ko-KR" sz="1200" dirty="0"/>
              <a:t>: </a:t>
            </a:r>
            <a:r>
              <a:rPr lang="ko-KR" altLang="en-US" sz="1200" dirty="0"/>
              <a:t>정보의 손실이 존재한다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	* </a:t>
            </a:r>
            <a:r>
              <a:rPr lang="ko-KR" altLang="en-US" sz="1200" dirty="0"/>
              <a:t>일반적인 </a:t>
            </a:r>
            <a:r>
              <a:rPr lang="en-US" altLang="ko-KR" sz="1200" dirty="0"/>
              <a:t>CNN </a:t>
            </a:r>
            <a:r>
              <a:rPr lang="ko-KR" altLang="en-US" sz="1200" dirty="0"/>
              <a:t>모델 디자인 시 </a:t>
            </a:r>
            <a:r>
              <a:rPr lang="en-US" altLang="ko-KR" sz="1200" dirty="0"/>
              <a:t>Convolution – Pooling layer</a:t>
            </a:r>
            <a:r>
              <a:rPr lang="ko-KR" altLang="en-US" sz="1200" dirty="0"/>
              <a:t>을 번갈아 가면서 설계 </a:t>
            </a:r>
            <a:endParaRPr lang="en-US" altLang="ko-KR" sz="1200" dirty="0"/>
          </a:p>
          <a:p>
            <a:r>
              <a:rPr lang="en-US" altLang="ko-KR" sz="1200" dirty="0"/>
              <a:t>       - </a:t>
            </a:r>
            <a:r>
              <a:rPr lang="en-US" altLang="ko-KR" sz="1200" dirty="0">
                <a:solidFill>
                  <a:schemeClr val="accent2"/>
                </a:solidFill>
              </a:rPr>
              <a:t>Fully Connected Layer</a:t>
            </a:r>
            <a:r>
              <a:rPr lang="en-US" altLang="ko-KR" sz="1200" dirty="0"/>
              <a:t> : </a:t>
            </a:r>
            <a:r>
              <a:rPr lang="ko-KR" altLang="en-US" sz="1200" dirty="0"/>
              <a:t>일반적인 </a:t>
            </a:r>
            <a:r>
              <a:rPr lang="en-US" altLang="ko-KR" sz="1200" dirty="0"/>
              <a:t>MLP </a:t>
            </a:r>
            <a:r>
              <a:rPr lang="ko-KR" altLang="en-US" sz="1200" dirty="0"/>
              <a:t>구조로</a:t>
            </a:r>
            <a:r>
              <a:rPr lang="en-US" altLang="ko-KR" sz="1200" dirty="0"/>
              <a:t>, Pooling layer</a:t>
            </a:r>
            <a:r>
              <a:rPr lang="ko-KR" altLang="en-US" sz="1200" dirty="0"/>
              <a:t>에서 나온 </a:t>
            </a:r>
            <a:r>
              <a:rPr lang="en-US" altLang="ko-KR" sz="1200" dirty="0"/>
              <a:t>feature</a:t>
            </a:r>
            <a:r>
              <a:rPr lang="ko-KR" altLang="en-US" sz="1200" dirty="0"/>
              <a:t>를 </a:t>
            </a:r>
            <a:r>
              <a:rPr lang="en-US" altLang="ko-KR" sz="1200" dirty="0"/>
              <a:t>flatten </a:t>
            </a:r>
            <a:r>
              <a:rPr lang="ko-KR" altLang="en-US" sz="1200" dirty="0"/>
              <a:t>시켜</a:t>
            </a:r>
            <a:endParaRPr lang="en-US" altLang="ko-KR" sz="1200" dirty="0"/>
          </a:p>
          <a:p>
            <a:r>
              <a:rPr lang="en-US" altLang="ko-KR" sz="1200" dirty="0"/>
              <a:t>                                        MLP</a:t>
            </a:r>
            <a:r>
              <a:rPr lang="ko-KR" altLang="en-US" sz="1200" dirty="0"/>
              <a:t>의 </a:t>
            </a:r>
            <a:r>
              <a:rPr lang="en-US" altLang="ko-KR" sz="1200" dirty="0"/>
              <a:t>INPUT</a:t>
            </a:r>
            <a:r>
              <a:rPr lang="ko-KR" altLang="en-US" sz="1200" dirty="0"/>
              <a:t>으로 놓고 학습을 진행</a:t>
            </a:r>
            <a:r>
              <a:rPr lang="en-US" altLang="ko-KR" sz="1200" dirty="0"/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1439305-22BC-4633-B082-02CACFB1A6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9383" y="1874823"/>
            <a:ext cx="4842616" cy="23050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4A85BC8-63BA-419A-9DBA-EA68341A7A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9382" y="4132855"/>
            <a:ext cx="4842617" cy="2428875"/>
          </a:xfrm>
          <a:prstGeom prst="rect">
            <a:avLst/>
          </a:prstGeom>
        </p:spPr>
      </p:pic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E4C77047-B6B2-41A9-9B7C-AFA2AD04E15D}"/>
              </a:ext>
            </a:extLst>
          </p:cNvPr>
          <p:cNvCxnSpPr>
            <a:cxnSpLocks/>
          </p:cNvCxnSpPr>
          <p:nvPr/>
        </p:nvCxnSpPr>
        <p:spPr>
          <a:xfrm>
            <a:off x="1572426" y="2751746"/>
            <a:ext cx="5776955" cy="19457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1690995-553E-4813-A88D-1FE711E1D98A}"/>
              </a:ext>
            </a:extLst>
          </p:cNvPr>
          <p:cNvCxnSpPr>
            <a:cxnSpLocks/>
          </p:cNvCxnSpPr>
          <p:nvPr/>
        </p:nvCxnSpPr>
        <p:spPr>
          <a:xfrm>
            <a:off x="2589376" y="2751746"/>
            <a:ext cx="7571574" cy="175188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92580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181D2E5-F945-42F3-8086-D400BABA0C2B}"/>
              </a:ext>
            </a:extLst>
          </p:cNvPr>
          <p:cNvSpPr txBox="1"/>
          <p:nvPr/>
        </p:nvSpPr>
        <p:spPr>
          <a:xfrm>
            <a:off x="94109" y="296270"/>
            <a:ext cx="1192708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accent1"/>
                </a:solidFill>
                <a:highlight>
                  <a:srgbClr val="FFFF00"/>
                </a:highlight>
              </a:rPr>
              <a:t>&lt;Part 4&gt; : </a:t>
            </a:r>
            <a:r>
              <a:rPr lang="ko-KR" altLang="en-US" sz="1400" dirty="0">
                <a:solidFill>
                  <a:schemeClr val="accent1"/>
                </a:solidFill>
                <a:highlight>
                  <a:srgbClr val="FFFF00"/>
                </a:highlight>
              </a:rPr>
              <a:t>컴퓨터 비전</a:t>
            </a:r>
            <a:endParaRPr lang="en-US" altLang="ko-KR" sz="1400" dirty="0">
              <a:solidFill>
                <a:schemeClr val="accent1"/>
              </a:solidFill>
              <a:highlight>
                <a:srgbClr val="FFFF00"/>
              </a:highlight>
            </a:endParaRPr>
          </a:p>
          <a:p>
            <a:endParaRPr lang="en-US" altLang="ko-KR" sz="1400" dirty="0">
              <a:solidFill>
                <a:schemeClr val="accent1"/>
              </a:solidFill>
              <a:highlight>
                <a:srgbClr val="FFFF00"/>
              </a:highlight>
            </a:endParaRPr>
          </a:p>
          <a:p>
            <a:r>
              <a:rPr lang="ko-KR" altLang="en-US" sz="1200" dirty="0">
                <a:solidFill>
                  <a:schemeClr val="accent1"/>
                </a:solidFill>
              </a:rPr>
              <a:t>참고</a:t>
            </a:r>
            <a:r>
              <a:rPr lang="en-US" altLang="ko-KR" sz="1200" dirty="0">
                <a:solidFill>
                  <a:schemeClr val="accent1"/>
                </a:solidFill>
              </a:rPr>
              <a:t>) channel(</a:t>
            </a:r>
            <a:r>
              <a:rPr lang="ko-KR" altLang="en-US" sz="1200" dirty="0">
                <a:solidFill>
                  <a:schemeClr val="accent1"/>
                </a:solidFill>
              </a:rPr>
              <a:t>채널</a:t>
            </a:r>
            <a:r>
              <a:rPr lang="en-US" altLang="ko-KR" sz="1200" dirty="0">
                <a:solidFill>
                  <a:schemeClr val="accent1"/>
                </a:solidFill>
              </a:rPr>
              <a:t>) : </a:t>
            </a:r>
            <a:r>
              <a:rPr lang="ko-KR" altLang="en-US" sz="1200" dirty="0">
                <a:solidFill>
                  <a:schemeClr val="accent1"/>
                </a:solidFill>
              </a:rPr>
              <a:t>컬러 사진은 각 픽셀을 </a:t>
            </a:r>
            <a:r>
              <a:rPr lang="en-US" altLang="ko-KR" sz="1200" dirty="0">
                <a:solidFill>
                  <a:schemeClr val="accent1"/>
                </a:solidFill>
              </a:rPr>
              <a:t>RGB 3</a:t>
            </a:r>
            <a:r>
              <a:rPr lang="ko-KR" altLang="en-US" sz="1200" dirty="0">
                <a:solidFill>
                  <a:schemeClr val="accent1"/>
                </a:solidFill>
              </a:rPr>
              <a:t>개의 실수로 표현한 </a:t>
            </a:r>
            <a:r>
              <a:rPr lang="en-US" altLang="ko-KR" sz="1200" dirty="0">
                <a:solidFill>
                  <a:schemeClr val="accent1"/>
                </a:solidFill>
              </a:rPr>
              <a:t>3</a:t>
            </a:r>
            <a:r>
              <a:rPr lang="ko-KR" altLang="en-US" sz="1200" dirty="0">
                <a:solidFill>
                  <a:schemeClr val="accent1"/>
                </a:solidFill>
              </a:rPr>
              <a:t>차원 데이터이다</a:t>
            </a:r>
            <a:r>
              <a:rPr lang="en-US" altLang="ko-KR" sz="1200" dirty="0">
                <a:solidFill>
                  <a:schemeClr val="accent1"/>
                </a:solidFill>
              </a:rPr>
              <a:t>. </a:t>
            </a:r>
            <a:r>
              <a:rPr lang="ko-KR" altLang="en-US" sz="1200" dirty="0">
                <a:solidFill>
                  <a:schemeClr val="accent1"/>
                </a:solidFill>
              </a:rPr>
              <a:t>컬러 이미지는 </a:t>
            </a:r>
            <a:r>
              <a:rPr lang="en-US" altLang="ko-KR" sz="1200" dirty="0">
                <a:solidFill>
                  <a:schemeClr val="accent1"/>
                </a:solidFill>
              </a:rPr>
              <a:t>3</a:t>
            </a:r>
            <a:r>
              <a:rPr lang="ko-KR" altLang="en-US" sz="1200" dirty="0">
                <a:solidFill>
                  <a:schemeClr val="accent1"/>
                </a:solidFill>
              </a:rPr>
              <a:t>개의 채널로 구성된다</a:t>
            </a:r>
            <a:r>
              <a:rPr lang="en-US" altLang="ko-KR" sz="1200" dirty="0">
                <a:solidFill>
                  <a:schemeClr val="accent1"/>
                </a:solidFill>
              </a:rPr>
              <a:t>. </a:t>
            </a:r>
            <a:r>
              <a:rPr lang="ko-KR" altLang="en-US" sz="1200" dirty="0" err="1">
                <a:solidFill>
                  <a:schemeClr val="accent1"/>
                </a:solidFill>
              </a:rPr>
              <a:t>흑백명암은</a:t>
            </a:r>
            <a:r>
              <a:rPr lang="ko-KR" altLang="en-US" sz="1200" dirty="0">
                <a:solidFill>
                  <a:schemeClr val="accent1"/>
                </a:solidFill>
              </a:rPr>
              <a:t> </a:t>
            </a:r>
            <a:r>
              <a:rPr lang="en-US" altLang="ko-KR" sz="1200" dirty="0">
                <a:solidFill>
                  <a:schemeClr val="accent1"/>
                </a:solidFill>
              </a:rPr>
              <a:t>2</a:t>
            </a:r>
            <a:r>
              <a:rPr lang="ko-KR" altLang="en-US" sz="1200" dirty="0">
                <a:solidFill>
                  <a:schemeClr val="accent1"/>
                </a:solidFill>
              </a:rPr>
              <a:t>차원 데이터로 </a:t>
            </a:r>
            <a:r>
              <a:rPr lang="en-US" altLang="ko-KR" sz="1200" dirty="0">
                <a:solidFill>
                  <a:schemeClr val="accent1"/>
                </a:solidFill>
              </a:rPr>
              <a:t>1</a:t>
            </a:r>
            <a:r>
              <a:rPr lang="ko-KR" altLang="en-US" sz="1200" dirty="0">
                <a:solidFill>
                  <a:schemeClr val="accent1"/>
                </a:solidFill>
              </a:rPr>
              <a:t>개의 채널</a:t>
            </a:r>
            <a:r>
              <a:rPr lang="en-US" altLang="ko-KR" sz="1200" dirty="0">
                <a:solidFill>
                  <a:schemeClr val="accent1"/>
                </a:solidFill>
              </a:rPr>
              <a:t>.</a:t>
            </a:r>
          </a:p>
          <a:p>
            <a:r>
              <a:rPr lang="en-US" altLang="ko-KR" sz="1400" dirty="0">
                <a:solidFill>
                  <a:schemeClr val="accent1"/>
                </a:solidFill>
              </a:rPr>
              <a:t>23. CNN </a:t>
            </a:r>
            <a:r>
              <a:rPr lang="ko-KR" altLang="en-US" sz="1400" dirty="0">
                <a:solidFill>
                  <a:schemeClr val="accent1"/>
                </a:solidFill>
              </a:rPr>
              <a:t>과</a:t>
            </a:r>
            <a:r>
              <a:rPr lang="en-US" altLang="ko-KR" sz="1400" dirty="0">
                <a:solidFill>
                  <a:schemeClr val="accent1"/>
                </a:solidFill>
              </a:rPr>
              <a:t> MLP</a:t>
            </a:r>
          </a:p>
          <a:p>
            <a:r>
              <a:rPr lang="en-US" altLang="ko-KR" sz="1400" dirty="0"/>
              <a:t>    1) </a:t>
            </a:r>
            <a:r>
              <a:rPr lang="ko-KR" altLang="en-US" sz="1400" dirty="0"/>
              <a:t>가장 큰 차이점 </a:t>
            </a:r>
            <a:r>
              <a:rPr lang="en-US" altLang="ko-KR" sz="1400" dirty="0"/>
              <a:t>: </a:t>
            </a:r>
            <a:r>
              <a:rPr lang="ko-KR" altLang="en-US" sz="1400" dirty="0"/>
              <a:t>이미지의 </a:t>
            </a:r>
            <a:r>
              <a:rPr lang="en-US" altLang="ko-KR" sz="1400" dirty="0"/>
              <a:t>feature</a:t>
            </a:r>
            <a:r>
              <a:rPr lang="ko-KR" altLang="en-US" sz="1400" dirty="0"/>
              <a:t>를 어떻게 추출하느냐</a:t>
            </a:r>
            <a:endParaRPr lang="en-US" altLang="ko-KR" sz="1200" dirty="0"/>
          </a:p>
          <a:p>
            <a:r>
              <a:rPr lang="en-US" altLang="ko-KR" sz="1200" dirty="0"/>
              <a:t>         - MLP : </a:t>
            </a:r>
            <a:r>
              <a:rPr lang="ko-KR" altLang="en-US" sz="1200" dirty="0"/>
              <a:t>이미지의 </a:t>
            </a:r>
            <a:r>
              <a:rPr lang="ko-KR" altLang="en-US" sz="1200" dirty="0" err="1"/>
              <a:t>픽셀값을</a:t>
            </a:r>
            <a:r>
              <a:rPr lang="ko-KR" altLang="en-US" sz="1200" dirty="0"/>
              <a:t> 바로 네트워크의 </a:t>
            </a:r>
            <a:r>
              <a:rPr lang="en-US" altLang="ko-KR" sz="1200" dirty="0"/>
              <a:t>INPUT</a:t>
            </a:r>
            <a:r>
              <a:rPr lang="ko-KR" altLang="en-US" sz="1200" dirty="0"/>
              <a:t>으로 사용</a:t>
            </a:r>
            <a:endParaRPr lang="en-US" altLang="ko-KR" sz="1200" dirty="0"/>
          </a:p>
          <a:p>
            <a:r>
              <a:rPr lang="en-US" altLang="ko-KR" sz="1200" dirty="0"/>
              <a:t>         - CNN : </a:t>
            </a:r>
            <a:r>
              <a:rPr lang="ko-KR" altLang="en-US" sz="1200" dirty="0"/>
              <a:t>이미지의 </a:t>
            </a:r>
            <a:r>
              <a:rPr lang="en-US" altLang="ko-KR" sz="1200" dirty="0"/>
              <a:t>region feature</a:t>
            </a:r>
            <a:r>
              <a:rPr lang="ko-KR" altLang="en-US" sz="1200" dirty="0"/>
              <a:t>를 </a:t>
            </a:r>
            <a:r>
              <a:rPr lang="en-US" altLang="ko-KR" sz="1200" dirty="0"/>
              <a:t>Convolution layer</a:t>
            </a:r>
            <a:r>
              <a:rPr lang="ko-KR" altLang="en-US" sz="1200" dirty="0"/>
              <a:t>와 </a:t>
            </a:r>
            <a:r>
              <a:rPr lang="en-US" altLang="ko-KR" sz="1200" dirty="0"/>
              <a:t>pooling layer</a:t>
            </a:r>
            <a:r>
              <a:rPr lang="ko-KR" altLang="en-US" sz="1200" dirty="0"/>
              <a:t>를 이용해 추출</a:t>
            </a:r>
            <a:r>
              <a:rPr lang="en-US" altLang="ko-KR" sz="1200" dirty="0"/>
              <a:t>, </a:t>
            </a:r>
            <a:r>
              <a:rPr lang="ko-KR" altLang="en-US" sz="1200" dirty="0"/>
              <a:t>그 </a:t>
            </a:r>
            <a:r>
              <a:rPr lang="en-US" altLang="ko-KR" sz="1200" dirty="0"/>
              <a:t>feature</a:t>
            </a:r>
            <a:r>
              <a:rPr lang="ko-KR" altLang="en-US" sz="1200" dirty="0"/>
              <a:t>을 </a:t>
            </a:r>
            <a:r>
              <a:rPr lang="en-US" altLang="ko-KR" sz="1200" dirty="0"/>
              <a:t>MLP</a:t>
            </a:r>
            <a:r>
              <a:rPr lang="ko-KR" altLang="en-US" sz="1200" dirty="0"/>
              <a:t>의 </a:t>
            </a:r>
            <a:r>
              <a:rPr lang="en-US" altLang="ko-KR" sz="1200" dirty="0"/>
              <a:t>INPUT</a:t>
            </a:r>
            <a:r>
              <a:rPr lang="ko-KR" altLang="en-US" sz="1200" dirty="0"/>
              <a:t>으로 사용하는 것</a:t>
            </a:r>
            <a:endParaRPr lang="en-US" altLang="ko-KR" sz="1200" dirty="0"/>
          </a:p>
          <a:p>
            <a:r>
              <a:rPr lang="en-US" altLang="ko-KR" sz="1200" dirty="0"/>
              <a:t> 	* </a:t>
            </a:r>
            <a:r>
              <a:rPr lang="ko-KR" altLang="en-US" sz="1200" dirty="0"/>
              <a:t>장점 </a:t>
            </a:r>
            <a:r>
              <a:rPr lang="en-US" altLang="ko-KR" sz="1200" dirty="0"/>
              <a:t>: region feature</a:t>
            </a:r>
            <a:r>
              <a:rPr lang="ko-KR" altLang="en-US" sz="1200" dirty="0"/>
              <a:t>를 추출할 수 있음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	* </a:t>
            </a:r>
            <a:r>
              <a:rPr lang="ko-KR" altLang="en-US" sz="1200" dirty="0"/>
              <a:t>코드를 통한 실습 </a:t>
            </a:r>
            <a:r>
              <a:rPr lang="en-US" altLang="ko-KR" sz="1200" dirty="0"/>
              <a:t>: cifar-10 </a:t>
            </a:r>
            <a:r>
              <a:rPr lang="ko-KR" altLang="en-US" sz="1200" dirty="0"/>
              <a:t>데이터</a:t>
            </a:r>
            <a:endParaRPr lang="en-US" altLang="ko-KR" sz="1200" dirty="0"/>
          </a:p>
          <a:p>
            <a:r>
              <a:rPr lang="en-US" altLang="ko-KR" sz="1200" dirty="0"/>
              <a:t>	* MLP</a:t>
            </a:r>
            <a:r>
              <a:rPr lang="ko-KR" altLang="en-US" sz="1200" dirty="0"/>
              <a:t>에 비해 </a:t>
            </a:r>
            <a:r>
              <a:rPr lang="en-US" altLang="ko-KR" sz="1200" dirty="0"/>
              <a:t>CNN</a:t>
            </a:r>
            <a:r>
              <a:rPr lang="ko-KR" altLang="en-US" sz="1200" dirty="0"/>
              <a:t>의 정확도 </a:t>
            </a:r>
            <a:r>
              <a:rPr lang="en-US" altLang="ko-KR" sz="1200" dirty="0"/>
              <a:t>ACCURACY </a:t>
            </a:r>
            <a:r>
              <a:rPr lang="ko-KR" altLang="en-US" sz="1200" dirty="0"/>
              <a:t>향상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en-US" altLang="ko-KR" sz="1400" dirty="0"/>
              <a:t>24. Data Augmentation</a:t>
            </a:r>
          </a:p>
          <a:p>
            <a:r>
              <a:rPr lang="en-US" altLang="ko-KR" sz="1200" dirty="0"/>
              <a:t>    1) </a:t>
            </a:r>
            <a:r>
              <a:rPr lang="ko-KR" altLang="en-US" sz="1200" dirty="0"/>
              <a:t>복잡한 모델을 만들기 위해서는 다량의 데이터가 필요</a:t>
            </a:r>
            <a:r>
              <a:rPr lang="en-US" altLang="ko-KR" sz="1200" dirty="0"/>
              <a:t>. </a:t>
            </a:r>
            <a:r>
              <a:rPr lang="ko-KR" altLang="en-US" sz="1200" dirty="0"/>
              <a:t>이를 보완하기 위한 방법임</a:t>
            </a:r>
            <a:endParaRPr lang="en-US" altLang="ko-KR" sz="1200" dirty="0"/>
          </a:p>
          <a:p>
            <a:r>
              <a:rPr lang="en-US" altLang="ko-KR" sz="1200" dirty="0"/>
              <a:t>    2) </a:t>
            </a:r>
            <a:r>
              <a:rPr lang="ko-KR" altLang="en-US" sz="1200" dirty="0"/>
              <a:t>데이터를 임의로 변형하여 데이터 수를 늘려 다양한 </a:t>
            </a:r>
            <a:r>
              <a:rPr lang="en-US" altLang="ko-KR" sz="1200" dirty="0"/>
              <a:t>feature</a:t>
            </a:r>
            <a:r>
              <a:rPr lang="ko-KR" altLang="en-US" sz="1200" dirty="0"/>
              <a:t>를 뽑는 방법 </a:t>
            </a:r>
            <a:r>
              <a:rPr lang="en-US" altLang="ko-KR" sz="1200" dirty="0"/>
              <a:t>: </a:t>
            </a:r>
            <a:r>
              <a:rPr lang="ko-KR" altLang="en-US" sz="1200" dirty="0"/>
              <a:t>일반적으로 이미지 분류문제에서 데이터증강시 성능 소폭 상승</a:t>
            </a:r>
            <a:endParaRPr lang="en-US" altLang="ko-KR" sz="1200" dirty="0"/>
          </a:p>
          <a:p>
            <a:r>
              <a:rPr lang="en-US" altLang="ko-KR" sz="1200" dirty="0"/>
              <a:t>    3) </a:t>
            </a:r>
            <a:r>
              <a:rPr lang="ko-KR" altLang="en-US" sz="1200" dirty="0"/>
              <a:t>예시 </a:t>
            </a:r>
            <a:r>
              <a:rPr lang="en-US" altLang="ko-KR" sz="1200" dirty="0"/>
              <a:t>: Random Flip / Rotation / Crop / Scaling (Flip : </a:t>
            </a:r>
            <a:r>
              <a:rPr lang="ko-KR" altLang="en-US" sz="1200" dirty="0"/>
              <a:t>랜덤하게 좌우 또는 상하 반전</a:t>
            </a:r>
            <a:r>
              <a:rPr lang="en-US" altLang="ko-KR" sz="1200" dirty="0"/>
              <a:t>)</a:t>
            </a:r>
          </a:p>
          <a:p>
            <a:endParaRPr lang="en-US" altLang="ko-KR" sz="1200" dirty="0"/>
          </a:p>
          <a:p>
            <a:pPr marL="342900" indent="-342900">
              <a:buAutoNum type="arabicPeriod" startAt="25"/>
            </a:pPr>
            <a:r>
              <a:rPr lang="en-US" altLang="ko-KR" sz="1400" dirty="0"/>
              <a:t>CNN Architecture </a:t>
            </a:r>
          </a:p>
          <a:p>
            <a:r>
              <a:rPr lang="en-US" altLang="ko-KR" sz="1200" dirty="0"/>
              <a:t>    1) ImageNet </a:t>
            </a:r>
            <a:r>
              <a:rPr lang="ko-KR" altLang="en-US" sz="1200" dirty="0"/>
              <a:t>데이터셋 </a:t>
            </a:r>
            <a:r>
              <a:rPr lang="en-US" altLang="ko-KR" sz="1200" dirty="0"/>
              <a:t>: </a:t>
            </a:r>
            <a:r>
              <a:rPr lang="ko-KR" altLang="en-US" sz="1200" dirty="0"/>
              <a:t>이미지 분류 모델을 측정하기 위한 데이터 </a:t>
            </a:r>
            <a:endParaRPr lang="en-US" altLang="ko-KR" sz="1200" dirty="0"/>
          </a:p>
          <a:p>
            <a:r>
              <a:rPr lang="en-US" altLang="ko-KR" sz="1200" dirty="0"/>
              <a:t>    2) </a:t>
            </a:r>
            <a:r>
              <a:rPr lang="en-US" altLang="ko-KR" sz="1200" dirty="0" err="1"/>
              <a:t>ResNet</a:t>
            </a:r>
            <a:r>
              <a:rPr lang="en-US" altLang="ko-KR" sz="1200" dirty="0"/>
              <a:t> : Residual Network</a:t>
            </a:r>
            <a:r>
              <a:rPr lang="ko-KR" altLang="en-US" sz="1200" dirty="0"/>
              <a:t>의 약자</a:t>
            </a:r>
            <a:r>
              <a:rPr lang="en-US" altLang="ko-KR" sz="1200" dirty="0"/>
              <a:t>, </a:t>
            </a:r>
            <a:r>
              <a:rPr lang="ko-KR" altLang="en-US" sz="1200" dirty="0"/>
              <a:t>이미지 분류의 기본 모델로 널리 알려져 있음</a:t>
            </a:r>
            <a:endParaRPr lang="en-US" altLang="ko-KR" sz="1200" dirty="0"/>
          </a:p>
          <a:p>
            <a:r>
              <a:rPr lang="en-US" altLang="ko-KR" sz="1200" dirty="0"/>
              <a:t>	- residual block</a:t>
            </a:r>
            <a:r>
              <a:rPr lang="ko-KR" altLang="en-US" sz="1200" dirty="0"/>
              <a:t>이라는 개념 도입</a:t>
            </a:r>
            <a:r>
              <a:rPr lang="en-US" altLang="ko-KR" sz="1200" dirty="0"/>
              <a:t>. </a:t>
            </a:r>
            <a:r>
              <a:rPr lang="ko-KR" altLang="en-US" sz="1200" dirty="0"/>
              <a:t>이전 </a:t>
            </a:r>
            <a:r>
              <a:rPr lang="en-US" altLang="ko-KR" sz="1200" dirty="0"/>
              <a:t>layer</a:t>
            </a:r>
            <a:r>
              <a:rPr lang="ko-KR" altLang="en-US" sz="1200" dirty="0"/>
              <a:t>의 </a:t>
            </a:r>
            <a:r>
              <a:rPr lang="en-US" altLang="ko-KR" sz="1200" dirty="0"/>
              <a:t>feature map</a:t>
            </a:r>
            <a:r>
              <a:rPr lang="ko-KR" altLang="en-US" sz="1200" dirty="0"/>
              <a:t>을 다음 </a:t>
            </a:r>
            <a:r>
              <a:rPr lang="en-US" altLang="ko-KR" sz="1200" dirty="0"/>
              <a:t>layer</a:t>
            </a:r>
            <a:r>
              <a:rPr lang="ko-KR" altLang="en-US" sz="1200" dirty="0"/>
              <a:t>의 </a:t>
            </a:r>
            <a:r>
              <a:rPr lang="en-US" altLang="ko-KR" sz="1200" dirty="0"/>
              <a:t>feature map</a:t>
            </a:r>
            <a:r>
              <a:rPr lang="ko-KR" altLang="en-US" sz="1200" dirty="0"/>
              <a:t>에 더해주는 개념 </a:t>
            </a:r>
            <a:r>
              <a:rPr lang="en-US" altLang="ko-KR" sz="1200" dirty="0"/>
              <a:t>(</a:t>
            </a:r>
            <a:r>
              <a:rPr lang="ko-KR" altLang="en-US" sz="1200" dirty="0"/>
              <a:t>이전의 정보를 뒤에서도 함께 활용하는 개념</a:t>
            </a:r>
            <a:r>
              <a:rPr lang="en-US" altLang="ko-KR" sz="1200" dirty="0"/>
              <a:t>)</a:t>
            </a:r>
          </a:p>
          <a:p>
            <a:r>
              <a:rPr lang="en-US" altLang="ko-KR" sz="1200" dirty="0"/>
              <a:t>	- </a:t>
            </a:r>
            <a:r>
              <a:rPr lang="ko-KR" altLang="en-US" sz="1200" dirty="0"/>
              <a:t>기존 </a:t>
            </a:r>
            <a:r>
              <a:rPr lang="en-US" altLang="ko-KR" sz="1200" dirty="0"/>
              <a:t>: </a:t>
            </a:r>
            <a:r>
              <a:rPr lang="ko-KR" altLang="en-US" sz="1200" dirty="0"/>
              <a:t>네트워크가 깊어짐에 따라 앞 단의 </a:t>
            </a:r>
            <a:r>
              <a:rPr lang="en-US" altLang="ko-KR" sz="1200" dirty="0"/>
              <a:t>layer</a:t>
            </a:r>
            <a:r>
              <a:rPr lang="ko-KR" altLang="en-US" sz="1200" dirty="0"/>
              <a:t>에 대한 정보는 뒤에 </a:t>
            </a:r>
            <a:r>
              <a:rPr lang="en-US" altLang="ko-KR" sz="1200" dirty="0"/>
              <a:t>layer</a:t>
            </a:r>
            <a:r>
              <a:rPr lang="ko-KR" altLang="en-US" sz="1200" dirty="0"/>
              <a:t>에서는 희석될 수 밖에 없다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    3) </a:t>
            </a:r>
            <a:r>
              <a:rPr lang="en-US" altLang="ko-KR" sz="1200" dirty="0" err="1"/>
              <a:t>Pytorch</a:t>
            </a:r>
            <a:r>
              <a:rPr lang="ko-KR" altLang="en-US" sz="1200" dirty="0"/>
              <a:t>에서 기본으로 제공하는 </a:t>
            </a:r>
            <a:r>
              <a:rPr lang="ko-KR" altLang="en-US" sz="1200" dirty="0">
                <a:highlight>
                  <a:srgbClr val="FFFF00"/>
                </a:highlight>
              </a:rPr>
              <a:t>레퍼런스 모델 목록이 존재</a:t>
            </a:r>
            <a:r>
              <a:rPr lang="en-US" altLang="ko-KR" sz="1200" dirty="0">
                <a:highlight>
                  <a:srgbClr val="FFFF00"/>
                </a:highlight>
              </a:rPr>
              <a:t>(</a:t>
            </a:r>
            <a:r>
              <a:rPr lang="ko-KR" altLang="en-US" sz="1200" dirty="0">
                <a:highlight>
                  <a:srgbClr val="FFFF00"/>
                </a:highlight>
              </a:rPr>
              <a:t>예시 </a:t>
            </a:r>
            <a:r>
              <a:rPr lang="en-US" altLang="ko-KR" sz="1200" dirty="0">
                <a:highlight>
                  <a:srgbClr val="FFFF00"/>
                </a:highlight>
              </a:rPr>
              <a:t>: </a:t>
            </a:r>
            <a:r>
              <a:rPr lang="en-US" altLang="ko-KR" sz="1200" dirty="0" err="1">
                <a:highlight>
                  <a:srgbClr val="FFFF00"/>
                </a:highlight>
              </a:rPr>
              <a:t>resnet</a:t>
            </a:r>
            <a:r>
              <a:rPr lang="en-US" altLang="ko-KR" sz="1200" dirty="0">
                <a:highlight>
                  <a:srgbClr val="FFFF00"/>
                </a:highlight>
              </a:rPr>
              <a:t>, wide </a:t>
            </a:r>
            <a:r>
              <a:rPr lang="en-US" altLang="ko-KR" sz="1200" dirty="0" err="1">
                <a:highlight>
                  <a:srgbClr val="FFFF00"/>
                </a:highlight>
              </a:rPr>
              <a:t>resnet</a:t>
            </a:r>
            <a:r>
              <a:rPr lang="en-US" altLang="ko-KR" sz="1200" dirty="0">
                <a:highlight>
                  <a:srgbClr val="FFFF00"/>
                </a:highlight>
              </a:rPr>
              <a:t>, </a:t>
            </a:r>
            <a:r>
              <a:rPr lang="ko-KR" altLang="en-US" sz="1200" dirty="0">
                <a:highlight>
                  <a:srgbClr val="FFFF00"/>
                </a:highlight>
              </a:rPr>
              <a:t>등등</a:t>
            </a:r>
            <a:r>
              <a:rPr lang="en-US" altLang="ko-KR" sz="1200" dirty="0">
                <a:highlight>
                  <a:srgbClr val="FFFF00"/>
                </a:highlight>
              </a:rPr>
              <a:t>) </a:t>
            </a:r>
          </a:p>
          <a:p>
            <a:endParaRPr lang="en-US" altLang="ko-KR" sz="1200" dirty="0">
              <a:highlight>
                <a:srgbClr val="FFFF00"/>
              </a:highlight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CC8080C-215C-4284-9915-0CA43F0046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1270" y="3958296"/>
            <a:ext cx="3710730" cy="2809316"/>
          </a:xfrm>
          <a:prstGeom prst="rect">
            <a:avLst/>
          </a:prstGeom>
        </p:spPr>
      </p:pic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F3C1F5CF-1032-4FCD-B0D6-B0A3AEFBF7A6}"/>
              </a:ext>
            </a:extLst>
          </p:cNvPr>
          <p:cNvCxnSpPr/>
          <p:nvPr/>
        </p:nvCxnSpPr>
        <p:spPr>
          <a:xfrm flipH="1">
            <a:off x="7684316" y="3246539"/>
            <a:ext cx="662730" cy="3271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5705C1E-2DCF-4BFE-AD1A-778D8D72018F}"/>
              </a:ext>
            </a:extLst>
          </p:cNvPr>
          <p:cNvSpPr txBox="1"/>
          <p:nvPr/>
        </p:nvSpPr>
        <p:spPr>
          <a:xfrm>
            <a:off x="8206598" y="3012738"/>
            <a:ext cx="1891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Skip Connection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3879080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FE409D4-C717-44EE-907A-70D3BD5EA98E}"/>
              </a:ext>
            </a:extLst>
          </p:cNvPr>
          <p:cNvSpPr txBox="1"/>
          <p:nvPr/>
        </p:nvSpPr>
        <p:spPr>
          <a:xfrm>
            <a:off x="94109" y="296270"/>
            <a:ext cx="11927080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accent1"/>
                </a:solidFill>
                <a:highlight>
                  <a:srgbClr val="FFFF00"/>
                </a:highlight>
              </a:rPr>
              <a:t>&lt;Part 4&gt; : </a:t>
            </a:r>
            <a:r>
              <a:rPr lang="ko-KR" altLang="en-US" sz="1400" dirty="0">
                <a:solidFill>
                  <a:schemeClr val="accent1"/>
                </a:solidFill>
                <a:highlight>
                  <a:srgbClr val="FFFF00"/>
                </a:highlight>
              </a:rPr>
              <a:t>컴퓨터 비전</a:t>
            </a:r>
            <a:endParaRPr lang="en-US" altLang="ko-KR" sz="1400" dirty="0">
              <a:solidFill>
                <a:schemeClr val="accent1"/>
              </a:solidFill>
              <a:highlight>
                <a:srgbClr val="FFFF00"/>
              </a:highlight>
            </a:endParaRPr>
          </a:p>
          <a:p>
            <a:endParaRPr lang="en-US" altLang="ko-KR" sz="1400" dirty="0">
              <a:solidFill>
                <a:schemeClr val="accent1"/>
              </a:solidFill>
              <a:highlight>
                <a:srgbClr val="FFFF00"/>
              </a:highlight>
            </a:endParaRPr>
          </a:p>
          <a:p>
            <a:r>
              <a:rPr lang="en-US" altLang="ko-KR" sz="1400" dirty="0"/>
              <a:t>26. Transfer Learning</a:t>
            </a:r>
          </a:p>
          <a:p>
            <a:r>
              <a:rPr lang="en-US" altLang="ko-KR" sz="1400" dirty="0">
                <a:highlight>
                  <a:srgbClr val="FFFF00"/>
                </a:highlight>
              </a:rPr>
              <a:t>     : </a:t>
            </a:r>
            <a:r>
              <a:rPr lang="ko-KR" altLang="en-US" sz="1100" dirty="0">
                <a:highlight>
                  <a:srgbClr val="FFFF00"/>
                </a:highlight>
              </a:rPr>
              <a:t>데이터가 많지 않은 상황에서 보유하고 있는 데이터만으로 학습시켰을 때보다 </a:t>
            </a:r>
            <a:r>
              <a:rPr lang="en-US" altLang="ko-KR" sz="1100" dirty="0">
                <a:highlight>
                  <a:srgbClr val="FFFF00"/>
                </a:highlight>
              </a:rPr>
              <a:t>Transfer learning</a:t>
            </a:r>
            <a:r>
              <a:rPr lang="ko-KR" altLang="en-US" sz="1100" dirty="0">
                <a:highlight>
                  <a:srgbClr val="FFFF00"/>
                </a:highlight>
              </a:rPr>
              <a:t>을 시켰을 때 성능이 높다</a:t>
            </a:r>
            <a:r>
              <a:rPr lang="en-US" altLang="ko-KR" sz="1100" dirty="0">
                <a:highlight>
                  <a:srgbClr val="FFFF00"/>
                </a:highlight>
              </a:rPr>
              <a:t>.</a:t>
            </a:r>
            <a:endParaRPr lang="en-US" altLang="ko-KR" sz="1400" dirty="0">
              <a:highlight>
                <a:srgbClr val="FFFF00"/>
              </a:highlight>
            </a:endParaRPr>
          </a:p>
          <a:p>
            <a:r>
              <a:rPr lang="en-US" altLang="ko-KR" sz="1200" dirty="0"/>
              <a:t>    1) </a:t>
            </a:r>
            <a:r>
              <a:rPr lang="ko-KR" altLang="en-US" sz="1200" dirty="0"/>
              <a:t>강아지와 고양이를 구분하는 </a:t>
            </a:r>
            <a:r>
              <a:rPr lang="ko-KR" altLang="en-US" sz="1200" dirty="0" err="1"/>
              <a:t>딥러닝</a:t>
            </a:r>
            <a:r>
              <a:rPr lang="ko-KR" altLang="en-US" sz="1200" dirty="0"/>
              <a:t> 모델을 구축해보기</a:t>
            </a:r>
            <a:endParaRPr lang="en-US" altLang="ko-KR" sz="1200" dirty="0"/>
          </a:p>
          <a:p>
            <a:r>
              <a:rPr lang="en-US" altLang="ko-KR" sz="1200" dirty="0"/>
              <a:t>    - </a:t>
            </a:r>
            <a:r>
              <a:rPr lang="ko-KR" altLang="en-US" sz="1200" dirty="0"/>
              <a:t>수많은 데이터가 필요하다</a:t>
            </a:r>
            <a:r>
              <a:rPr lang="en-US" altLang="ko-KR" sz="1200" dirty="0"/>
              <a:t>. </a:t>
            </a:r>
            <a:r>
              <a:rPr lang="ko-KR" altLang="en-US" sz="1200" dirty="0"/>
              <a:t>하지만 보유하고 있는 강아지와 고양이 사진이 </a:t>
            </a:r>
            <a:r>
              <a:rPr lang="en-US" altLang="ko-KR" sz="1200" dirty="0"/>
              <a:t>100</a:t>
            </a:r>
            <a:r>
              <a:rPr lang="ko-KR" altLang="en-US" sz="1200" dirty="0" err="1"/>
              <a:t>장뿐이면</a:t>
            </a:r>
            <a:r>
              <a:rPr lang="en-US" altLang="ko-KR" sz="1200" dirty="0"/>
              <a:t>…</a:t>
            </a:r>
          </a:p>
          <a:p>
            <a:r>
              <a:rPr lang="en-US" altLang="ko-KR" sz="1200" dirty="0"/>
              <a:t>    - </a:t>
            </a:r>
            <a:r>
              <a:rPr lang="ko-KR" altLang="en-US" sz="1200" dirty="0"/>
              <a:t>이런 상황에서 앞에서 서술한 </a:t>
            </a:r>
            <a:r>
              <a:rPr lang="en-US" altLang="ko-KR" sz="1200" dirty="0"/>
              <a:t>ImageNet </a:t>
            </a:r>
            <a:r>
              <a:rPr lang="ko-KR" altLang="en-US" sz="1200" dirty="0"/>
              <a:t>데이터를 </a:t>
            </a:r>
            <a:r>
              <a:rPr lang="en-US" altLang="ko-KR" sz="1200" dirty="0"/>
              <a:t>Pretrained model</a:t>
            </a:r>
            <a:r>
              <a:rPr lang="ko-KR" altLang="en-US" sz="1200" dirty="0"/>
              <a:t> 가져와 </a:t>
            </a:r>
            <a:r>
              <a:rPr lang="ko-KR" altLang="en-US" sz="1200" dirty="0" err="1"/>
              <a:t>재학습</a:t>
            </a:r>
            <a:r>
              <a:rPr lang="en-US" altLang="ko-KR" sz="1200" dirty="0"/>
              <a:t>(Fine-tuning)</a:t>
            </a:r>
            <a:r>
              <a:rPr lang="ko-KR" altLang="en-US" sz="1200" dirty="0"/>
              <a:t>시키는 방법을 사용</a:t>
            </a:r>
            <a:endParaRPr lang="en-US" altLang="ko-KR" sz="1200" dirty="0"/>
          </a:p>
          <a:p>
            <a:r>
              <a:rPr lang="en-US" altLang="ko-KR" sz="1200" dirty="0"/>
              <a:t>    - pre-trained model</a:t>
            </a:r>
            <a:r>
              <a:rPr lang="ko-KR" altLang="en-US" sz="1200" dirty="0"/>
              <a:t>은 </a:t>
            </a:r>
            <a:r>
              <a:rPr lang="en-US" altLang="ko-KR" sz="1200" dirty="0" err="1"/>
              <a:t>pytorch</a:t>
            </a:r>
            <a:r>
              <a:rPr lang="ko-KR" altLang="en-US" sz="1200" dirty="0"/>
              <a:t>에서 다운로드해 사용할 수 있음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	    </a:t>
            </a:r>
            <a:r>
              <a:rPr lang="en-US" altLang="ko-KR" sz="1200" b="1" i="1" dirty="0"/>
              <a:t>&lt;</a:t>
            </a:r>
            <a:r>
              <a:rPr lang="ko-KR" altLang="en-US" sz="1200" b="1" i="1" dirty="0"/>
              <a:t>원리</a:t>
            </a:r>
            <a:r>
              <a:rPr lang="en-US" altLang="ko-KR" sz="1200" b="1" i="1" dirty="0"/>
              <a:t>&gt;</a:t>
            </a:r>
          </a:p>
          <a:p>
            <a:r>
              <a:rPr lang="en-US" altLang="ko-KR" sz="1200" dirty="0"/>
              <a:t>	    - pre-trained model </a:t>
            </a:r>
            <a:r>
              <a:rPr lang="ko-KR" altLang="en-US" sz="1200" dirty="0"/>
              <a:t>을 </a:t>
            </a:r>
            <a:r>
              <a:rPr lang="ko-KR" altLang="en-US" sz="1200" dirty="0" err="1"/>
              <a:t>로드한</a:t>
            </a:r>
            <a:r>
              <a:rPr lang="ko-KR" altLang="en-US" sz="1200" dirty="0"/>
              <a:t> 후 </a:t>
            </a:r>
            <a:r>
              <a:rPr lang="en-US" altLang="ko-KR" sz="1200" dirty="0"/>
              <a:t>fully connected layer </a:t>
            </a:r>
            <a:r>
              <a:rPr lang="ko-KR" altLang="en-US" sz="1200" dirty="0" err="1"/>
              <a:t>앞단</a:t>
            </a:r>
            <a:r>
              <a:rPr lang="ko-KR" altLang="en-US" sz="1200" dirty="0"/>
              <a:t> 네트워크의 </a:t>
            </a:r>
            <a:r>
              <a:rPr lang="en-US" altLang="ko-KR" sz="1200" dirty="0"/>
              <a:t>weight</a:t>
            </a:r>
            <a:r>
              <a:rPr lang="ko-KR" altLang="en-US" sz="1200" dirty="0"/>
              <a:t>를 가져오고 </a:t>
            </a:r>
            <a:r>
              <a:rPr lang="en-US" altLang="ko-KR" sz="1200" dirty="0"/>
              <a:t>fully connected layer</a:t>
            </a:r>
            <a:r>
              <a:rPr lang="ko-KR" altLang="en-US" sz="1200" dirty="0"/>
              <a:t>을 디자인한다</a:t>
            </a:r>
            <a:endParaRPr lang="en-US" altLang="ko-KR" sz="1200" dirty="0"/>
          </a:p>
          <a:p>
            <a:r>
              <a:rPr lang="en-US" altLang="ko-KR" sz="1200" dirty="0"/>
              <a:t>		* fully connected layer </a:t>
            </a:r>
            <a:r>
              <a:rPr lang="ko-KR" altLang="en-US" sz="1200" dirty="0"/>
              <a:t>그대로 사용하고</a:t>
            </a:r>
            <a:r>
              <a:rPr lang="en-US" altLang="ko-KR" sz="1200" dirty="0"/>
              <a:t>, output layer</a:t>
            </a:r>
            <a:r>
              <a:rPr lang="ko-KR" altLang="en-US" sz="1200" dirty="0"/>
              <a:t>만 디자인한다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	    - </a:t>
            </a:r>
            <a:r>
              <a:rPr lang="ko-KR" altLang="en-US" sz="1200" dirty="0"/>
              <a:t>하지만 미리 </a:t>
            </a:r>
            <a:r>
              <a:rPr lang="ko-KR" altLang="en-US" sz="1200" dirty="0" err="1"/>
              <a:t>세팅된</a:t>
            </a:r>
            <a:r>
              <a:rPr lang="ko-KR" altLang="en-US" sz="1200" dirty="0"/>
              <a:t> </a:t>
            </a:r>
            <a:r>
              <a:rPr lang="en-US" altLang="ko-KR" sz="1200" dirty="0"/>
              <a:t>pre-trained model</a:t>
            </a:r>
            <a:r>
              <a:rPr lang="ko-KR" altLang="en-US" sz="1200" dirty="0"/>
              <a:t>은 강아지</a:t>
            </a:r>
            <a:r>
              <a:rPr lang="en-US" altLang="ko-KR" sz="1200" dirty="0"/>
              <a:t>vs</a:t>
            </a:r>
            <a:r>
              <a:rPr lang="ko-KR" altLang="en-US" sz="1200" dirty="0"/>
              <a:t>고양이 보다 훨씬 큰 문제를 푸는 것이므로 </a:t>
            </a:r>
            <a:r>
              <a:rPr lang="en-US" altLang="ko-KR" sz="1200" dirty="0"/>
              <a:t>output layer</a:t>
            </a:r>
            <a:r>
              <a:rPr lang="ko-KR" altLang="en-US" sz="1200" dirty="0"/>
              <a:t>의 </a:t>
            </a:r>
            <a:r>
              <a:rPr lang="en-US" altLang="ko-KR" sz="1200" dirty="0"/>
              <a:t>dim</a:t>
            </a:r>
            <a:r>
              <a:rPr lang="ko-KR" altLang="en-US" sz="1200" dirty="0"/>
              <a:t>을</a:t>
            </a:r>
            <a:r>
              <a:rPr lang="en-US" altLang="ko-KR" sz="1200" dirty="0"/>
              <a:t> </a:t>
            </a:r>
            <a:r>
              <a:rPr lang="ko-KR" altLang="en-US" sz="1200" dirty="0"/>
              <a:t>수정해야 한다</a:t>
            </a:r>
            <a:r>
              <a:rPr lang="en-US" altLang="ko-KR" sz="1200" dirty="0"/>
              <a:t>. </a:t>
            </a:r>
            <a:r>
              <a:rPr lang="ko-KR" altLang="en-US" sz="1200" dirty="0"/>
              <a:t>그리고 보유한 </a:t>
            </a:r>
            <a:r>
              <a:rPr lang="en-US" altLang="ko-KR" sz="1200" dirty="0"/>
              <a:t>input	      </a:t>
            </a:r>
            <a:r>
              <a:rPr lang="ko-KR" altLang="en-US" sz="1200" dirty="0"/>
              <a:t>을 </a:t>
            </a:r>
            <a:r>
              <a:rPr lang="en-US" altLang="ko-KR" sz="1200" dirty="0"/>
              <a:t>input</a:t>
            </a:r>
            <a:r>
              <a:rPr lang="ko-KR" altLang="en-US" sz="1200" dirty="0"/>
              <a:t>으로 해 학습을 진행해야 함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	    - </a:t>
            </a:r>
            <a:r>
              <a:rPr lang="ko-KR" altLang="en-US" sz="1200" dirty="0"/>
              <a:t>일반적으로 </a:t>
            </a:r>
            <a:r>
              <a:rPr lang="en-US" altLang="ko-KR" sz="1200" dirty="0"/>
              <a:t>pre-trained model</a:t>
            </a:r>
            <a:r>
              <a:rPr lang="ko-KR" altLang="en-US" sz="1200" dirty="0"/>
              <a:t>의 </a:t>
            </a:r>
            <a:r>
              <a:rPr lang="en-US" altLang="ko-KR" sz="1200" dirty="0"/>
              <a:t>fully connected layer </a:t>
            </a:r>
            <a:r>
              <a:rPr lang="ko-KR" altLang="en-US" sz="1200" dirty="0"/>
              <a:t>이전 </a:t>
            </a:r>
            <a:r>
              <a:rPr lang="en-US" altLang="ko-KR" sz="1200" dirty="0"/>
              <a:t>weight</a:t>
            </a:r>
            <a:r>
              <a:rPr lang="ko-KR" altLang="en-US" sz="1200" dirty="0"/>
              <a:t>는 학습시키지 않는다</a:t>
            </a:r>
            <a:endParaRPr lang="en-US" altLang="ko-KR" sz="1200" dirty="0"/>
          </a:p>
          <a:p>
            <a:r>
              <a:rPr lang="en-US" altLang="ko-KR" sz="1200" dirty="0"/>
              <a:t>		* fully connected layer </a:t>
            </a:r>
            <a:r>
              <a:rPr lang="ko-KR" altLang="en-US" sz="1200" dirty="0"/>
              <a:t>부분의 </a:t>
            </a:r>
            <a:r>
              <a:rPr lang="en-US" altLang="ko-KR" sz="1200" dirty="0"/>
              <a:t>weigh</a:t>
            </a:r>
            <a:r>
              <a:rPr lang="ko-KR" altLang="en-US" sz="1200" dirty="0"/>
              <a:t>만 학습을 진행하는 것 </a:t>
            </a:r>
            <a:r>
              <a:rPr lang="en-US" altLang="ko-KR" sz="1200" dirty="0"/>
              <a:t>!! </a:t>
            </a:r>
            <a:r>
              <a:rPr lang="ko-KR" altLang="en-US" sz="1200"/>
              <a:t>이를</a:t>
            </a:r>
            <a:r>
              <a:rPr lang="en-US" altLang="ko-KR" sz="1200"/>
              <a:t> </a:t>
            </a:r>
            <a:r>
              <a:rPr lang="en-US" altLang="ko-KR" sz="1200" dirty="0"/>
              <a:t>fine –tuning </a:t>
            </a:r>
            <a:r>
              <a:rPr lang="ko-KR" altLang="en-US" sz="1200" dirty="0"/>
              <a:t>이라고 한다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    - </a:t>
            </a:r>
            <a:r>
              <a:rPr lang="ko-KR" altLang="en-US" sz="1200" dirty="0">
                <a:highlight>
                  <a:srgbClr val="FFFF00"/>
                </a:highlight>
              </a:rPr>
              <a:t>즉</a:t>
            </a:r>
            <a:r>
              <a:rPr lang="en-US" altLang="ko-KR" sz="1200" dirty="0">
                <a:highlight>
                  <a:srgbClr val="FFFF00"/>
                </a:highlight>
              </a:rPr>
              <a:t>, transfer learning</a:t>
            </a:r>
            <a:r>
              <a:rPr lang="ko-KR" altLang="en-US" sz="1200" dirty="0">
                <a:highlight>
                  <a:srgbClr val="FFFF00"/>
                </a:highlight>
              </a:rPr>
              <a:t>은 보유한 데이터가 많지 </a:t>
            </a:r>
            <a:r>
              <a:rPr lang="ko-KR" altLang="en-US" sz="1200" dirty="0" err="1">
                <a:highlight>
                  <a:srgbClr val="FFFF00"/>
                </a:highlight>
              </a:rPr>
              <a:t>않을때</a:t>
            </a:r>
            <a:r>
              <a:rPr lang="ko-KR" altLang="en-US" sz="1200" dirty="0">
                <a:highlight>
                  <a:srgbClr val="FFFF00"/>
                </a:highlight>
              </a:rPr>
              <a:t> </a:t>
            </a:r>
            <a:r>
              <a:rPr lang="en-US" altLang="ko-KR" sz="1200" dirty="0">
                <a:highlight>
                  <a:srgbClr val="FFFF00"/>
                </a:highlight>
              </a:rPr>
              <a:t>pre-trained model</a:t>
            </a:r>
            <a:r>
              <a:rPr lang="ko-KR" altLang="en-US" sz="1200" dirty="0">
                <a:highlight>
                  <a:srgbClr val="FFFF00"/>
                </a:highlight>
              </a:rPr>
              <a:t>을 </a:t>
            </a:r>
            <a:r>
              <a:rPr lang="en-US" altLang="ko-KR" sz="1200" dirty="0">
                <a:highlight>
                  <a:srgbClr val="FFFF00"/>
                </a:highlight>
              </a:rPr>
              <a:t>fine-tuning</a:t>
            </a:r>
            <a:r>
              <a:rPr lang="ko-KR" altLang="en-US" sz="1200" dirty="0">
                <a:highlight>
                  <a:srgbClr val="FFFF00"/>
                </a:highlight>
              </a:rPr>
              <a:t>하는 기법</a:t>
            </a:r>
            <a:endParaRPr lang="en-US" altLang="ko-KR" sz="1200" dirty="0">
              <a:highlight>
                <a:srgbClr val="FFFF00"/>
              </a:highlight>
            </a:endParaRPr>
          </a:p>
          <a:p>
            <a:r>
              <a:rPr lang="en-US" altLang="ko-KR" sz="1200" dirty="0">
                <a:highlight>
                  <a:srgbClr val="FFFF00"/>
                </a:highlight>
              </a:rPr>
              <a:t>	* pre-trained model</a:t>
            </a:r>
            <a:r>
              <a:rPr lang="ko-KR" altLang="en-US" sz="1200" dirty="0">
                <a:highlight>
                  <a:srgbClr val="FFFF00"/>
                </a:highlight>
              </a:rPr>
              <a:t>이 수많은 데이터에 대해 학습시켜 놓았기에 그들의 </a:t>
            </a:r>
            <a:r>
              <a:rPr lang="en-US" altLang="ko-KR" sz="1200" dirty="0">
                <a:highlight>
                  <a:srgbClr val="FFFF00"/>
                </a:highlight>
              </a:rPr>
              <a:t>feature</a:t>
            </a:r>
            <a:r>
              <a:rPr lang="ko-KR" altLang="en-US" sz="1200" dirty="0">
                <a:highlight>
                  <a:srgbClr val="FFFF00"/>
                </a:highlight>
              </a:rPr>
              <a:t>을 </a:t>
            </a:r>
            <a:r>
              <a:rPr lang="ko-KR" altLang="en-US" sz="1200" dirty="0" err="1">
                <a:highlight>
                  <a:srgbClr val="FFFF00"/>
                </a:highlight>
              </a:rPr>
              <a:t>활용하는것</a:t>
            </a:r>
            <a:endParaRPr lang="en-US" altLang="ko-KR" sz="1200" dirty="0">
              <a:highlight>
                <a:srgbClr val="FFFF00"/>
              </a:highlight>
            </a:endParaRPr>
          </a:p>
          <a:p>
            <a:r>
              <a:rPr lang="en-US" altLang="ko-KR" sz="1200" dirty="0"/>
              <a:t>    - </a:t>
            </a:r>
            <a:r>
              <a:rPr lang="ko-KR" altLang="en-US" sz="1200" dirty="0"/>
              <a:t>결국 내가 학습하고자 하는 모델의 초기 </a:t>
            </a:r>
            <a:r>
              <a:rPr lang="en-US" altLang="ko-KR" sz="1200" dirty="0"/>
              <a:t>weight</a:t>
            </a:r>
            <a:r>
              <a:rPr lang="ko-KR" altLang="en-US" sz="1200" dirty="0"/>
              <a:t>에 </a:t>
            </a:r>
            <a:r>
              <a:rPr lang="en-US" altLang="ko-KR" sz="1200" dirty="0"/>
              <a:t>pre-trained model</a:t>
            </a:r>
            <a:r>
              <a:rPr lang="ko-KR" altLang="en-US" sz="1200" dirty="0"/>
              <a:t>의 </a:t>
            </a:r>
            <a:r>
              <a:rPr lang="en-US" altLang="ko-KR" sz="1200" dirty="0"/>
              <a:t>weight</a:t>
            </a:r>
            <a:r>
              <a:rPr lang="ko-KR" altLang="en-US" sz="1200" dirty="0"/>
              <a:t>를 사용하는 것과 같기 때문에 </a:t>
            </a:r>
            <a:r>
              <a:rPr lang="en-US" altLang="ko-KR" sz="1200" dirty="0"/>
              <a:t>initialization </a:t>
            </a:r>
            <a:r>
              <a:rPr lang="ko-KR" altLang="en-US" sz="1200" dirty="0"/>
              <a:t>기법으로 바라볼 수 있다</a:t>
            </a:r>
            <a:r>
              <a:rPr lang="en-US" altLang="ko-KR" sz="1200" dirty="0"/>
              <a:t>.</a:t>
            </a:r>
            <a:endParaRPr lang="en-US" altLang="ko-KR" sz="1400" dirty="0"/>
          </a:p>
          <a:p>
            <a:endParaRPr lang="en-US" altLang="ko-KR" sz="1200" dirty="0">
              <a:highlight>
                <a:srgbClr val="FFFF00"/>
              </a:highlight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FB097F8-F56D-4ECD-A4BA-F03AF3E6B5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4150" y="3724275"/>
            <a:ext cx="5657850" cy="3133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1889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https://blog.kakaocdn.net/dn/lUr5Q/btq0Vp0jgMC/v7AR9k7CsEqEZYPqPcKlP1/img.png">
            <a:extLst>
              <a:ext uri="{FF2B5EF4-FFF2-40B4-BE49-F238E27FC236}">
                <a16:creationId xmlns:a16="http://schemas.microsoft.com/office/drawing/2014/main" id="{B8ED343E-868B-4616-AC74-83A0D3BE75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50049"/>
            <a:ext cx="12192000" cy="315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74E5C9E-E695-49AA-9F55-1CD5E3E70FCC}"/>
              </a:ext>
            </a:extLst>
          </p:cNvPr>
          <p:cNvSpPr txBox="1"/>
          <p:nvPr/>
        </p:nvSpPr>
        <p:spPr>
          <a:xfrm>
            <a:off x="0" y="4238625"/>
            <a:ext cx="110109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2. Convolution</a:t>
            </a:r>
            <a:r>
              <a:rPr lang="ko-KR" altLang="en-US" dirty="0">
                <a:solidFill>
                  <a:srgbClr val="0070C0"/>
                </a:solidFill>
              </a:rPr>
              <a:t>의 </a:t>
            </a:r>
            <a:r>
              <a:rPr lang="en-US" altLang="ko-KR" dirty="0">
                <a:solidFill>
                  <a:srgbClr val="0070C0"/>
                </a:solidFill>
              </a:rPr>
              <a:t>Parameter </a:t>
            </a:r>
            <a:r>
              <a:rPr lang="ko-KR" altLang="en-US" dirty="0">
                <a:solidFill>
                  <a:srgbClr val="0070C0"/>
                </a:solidFill>
              </a:rPr>
              <a:t>계산</a:t>
            </a:r>
            <a:endParaRPr lang="en-US" altLang="ko-KR" dirty="0">
              <a:solidFill>
                <a:srgbClr val="0070C0"/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ko-KR" dirty="0" err="1">
                <a:latin typeface="Arial Unicode MS"/>
              </a:rPr>
              <a:t>Convolution</a:t>
            </a:r>
            <a:r>
              <a:rPr lang="ko-KR" altLang="ko-KR" dirty="0">
                <a:latin typeface="Arial Unicode MS"/>
              </a:rPr>
              <a:t> </a:t>
            </a:r>
            <a:r>
              <a:rPr lang="ko-KR" altLang="ko-KR" dirty="0" err="1">
                <a:latin typeface="Arial Unicode MS"/>
              </a:rPr>
              <a:t>Parameters</a:t>
            </a:r>
            <a:r>
              <a:rPr lang="ko-KR" altLang="ko-KR" dirty="0">
                <a:latin typeface="Arial Unicode MS"/>
              </a:rPr>
              <a:t> = </a:t>
            </a:r>
            <a:r>
              <a:rPr lang="ko-KR" altLang="ko-KR" dirty="0" err="1">
                <a:solidFill>
                  <a:srgbClr val="0070C0"/>
                </a:solidFill>
                <a:latin typeface="Arial Unicode MS"/>
              </a:rPr>
              <a:t>Kernel</a:t>
            </a:r>
            <a:r>
              <a:rPr lang="ko-KR" altLang="ko-KR" dirty="0">
                <a:solidFill>
                  <a:srgbClr val="0070C0"/>
                </a:solidFill>
                <a:latin typeface="Arial Unicode MS"/>
              </a:rPr>
              <a:t> </a:t>
            </a:r>
            <a:r>
              <a:rPr lang="ko-KR" altLang="ko-KR" dirty="0" err="1">
                <a:solidFill>
                  <a:srgbClr val="0070C0"/>
                </a:solidFill>
                <a:latin typeface="Arial Unicode MS"/>
              </a:rPr>
              <a:t>Size</a:t>
            </a:r>
            <a:r>
              <a:rPr lang="ko-KR" altLang="ko-KR" dirty="0">
                <a:latin typeface="Arial Unicode MS"/>
              </a:rPr>
              <a:t> </a:t>
            </a:r>
            <a:r>
              <a:rPr lang="ko-KR" altLang="ko-KR" dirty="0" err="1">
                <a:latin typeface="Arial Unicode MS"/>
              </a:rPr>
              <a:t>x</a:t>
            </a:r>
            <a:r>
              <a:rPr lang="ko-KR" altLang="ko-KR" dirty="0">
                <a:latin typeface="Arial Unicode MS"/>
              </a:rPr>
              <a:t> </a:t>
            </a:r>
            <a:r>
              <a:rPr lang="ko-KR" altLang="ko-KR" dirty="0" err="1">
                <a:solidFill>
                  <a:srgbClr val="0070C0"/>
                </a:solidFill>
                <a:latin typeface="Arial Unicode MS"/>
              </a:rPr>
              <a:t>Kernel</a:t>
            </a:r>
            <a:r>
              <a:rPr lang="ko-KR" altLang="ko-KR" dirty="0">
                <a:solidFill>
                  <a:srgbClr val="0070C0"/>
                </a:solidFill>
                <a:latin typeface="Arial Unicode MS"/>
              </a:rPr>
              <a:t> </a:t>
            </a:r>
            <a:r>
              <a:rPr lang="ko-KR" altLang="ko-KR" dirty="0" err="1">
                <a:solidFill>
                  <a:srgbClr val="0070C0"/>
                </a:solidFill>
                <a:latin typeface="Arial Unicode MS"/>
              </a:rPr>
              <a:t>Size</a:t>
            </a:r>
            <a:r>
              <a:rPr lang="ko-KR" altLang="ko-KR" dirty="0">
                <a:latin typeface="Arial Unicode MS"/>
              </a:rPr>
              <a:t> </a:t>
            </a:r>
            <a:r>
              <a:rPr lang="ko-KR" altLang="ko-KR" dirty="0" err="1">
                <a:latin typeface="Arial Unicode MS"/>
              </a:rPr>
              <a:t>x</a:t>
            </a:r>
            <a:r>
              <a:rPr lang="ko-KR" altLang="ko-KR" dirty="0">
                <a:latin typeface="Arial Unicode MS"/>
              </a:rPr>
              <a:t> </a:t>
            </a:r>
            <a:r>
              <a:rPr lang="ko-KR" altLang="ko-KR" dirty="0" err="1">
                <a:solidFill>
                  <a:srgbClr val="0070C0"/>
                </a:solidFill>
                <a:latin typeface="Arial Unicode MS"/>
              </a:rPr>
              <a:t>Input</a:t>
            </a:r>
            <a:r>
              <a:rPr lang="ko-KR" altLang="ko-KR" dirty="0">
                <a:solidFill>
                  <a:srgbClr val="0070C0"/>
                </a:solidFill>
                <a:latin typeface="Arial Unicode MS"/>
              </a:rPr>
              <a:t> </a:t>
            </a:r>
            <a:r>
              <a:rPr lang="ko-KR" altLang="ko-KR" dirty="0" err="1">
                <a:solidFill>
                  <a:srgbClr val="0070C0"/>
                </a:solidFill>
                <a:latin typeface="Arial Unicode MS"/>
              </a:rPr>
              <a:t>Channel</a:t>
            </a:r>
            <a:r>
              <a:rPr lang="ko-KR" altLang="ko-KR" dirty="0">
                <a:latin typeface="Arial Unicode MS"/>
              </a:rPr>
              <a:t> </a:t>
            </a:r>
            <a:r>
              <a:rPr lang="ko-KR" altLang="ko-KR" dirty="0" err="1">
                <a:latin typeface="Arial Unicode MS"/>
              </a:rPr>
              <a:t>x</a:t>
            </a:r>
            <a:r>
              <a:rPr lang="ko-KR" altLang="ko-KR" dirty="0">
                <a:latin typeface="Arial Unicode MS"/>
              </a:rPr>
              <a:t> </a:t>
            </a:r>
            <a:r>
              <a:rPr lang="ko-KR" altLang="ko-KR" dirty="0" err="1">
                <a:solidFill>
                  <a:srgbClr val="0070C0"/>
                </a:solidFill>
                <a:latin typeface="Arial Unicode MS"/>
              </a:rPr>
              <a:t>Output</a:t>
            </a:r>
            <a:r>
              <a:rPr lang="ko-KR" altLang="ko-KR" dirty="0">
                <a:solidFill>
                  <a:srgbClr val="0070C0"/>
                </a:solidFill>
                <a:latin typeface="Arial Unicode MS"/>
              </a:rPr>
              <a:t> </a:t>
            </a:r>
            <a:r>
              <a:rPr lang="ko-KR" altLang="ko-KR" dirty="0" err="1">
                <a:solidFill>
                  <a:srgbClr val="0070C0"/>
                </a:solidFill>
                <a:latin typeface="Arial Unicode MS"/>
              </a:rPr>
              <a:t>Channel</a:t>
            </a:r>
            <a:endParaRPr lang="en-US" altLang="ko-KR" dirty="0">
              <a:solidFill>
                <a:srgbClr val="0070C0"/>
              </a:solidFill>
              <a:latin typeface="Arial Unicode MS"/>
            </a:endParaRPr>
          </a:p>
          <a:p>
            <a:pPr marL="285750" indent="-285750">
              <a:buFontTx/>
              <a:buChar char="-"/>
            </a:pPr>
            <a:r>
              <a:rPr lang="en-US" altLang="ko-KR" dirty="0" err="1">
                <a:latin typeface="Arial Unicode MS"/>
              </a:rPr>
              <a:t>BottleNeck</a:t>
            </a:r>
            <a:r>
              <a:rPr lang="ko-KR" altLang="en-US" dirty="0">
                <a:latin typeface="Arial Unicode MS"/>
              </a:rPr>
              <a:t>의 핵심 </a:t>
            </a:r>
            <a:r>
              <a:rPr lang="en-US" altLang="ko-KR" dirty="0">
                <a:latin typeface="Arial Unicode MS"/>
              </a:rPr>
              <a:t>: 1x1 convolution</a:t>
            </a:r>
            <a:r>
              <a:rPr lang="ko-KR" altLang="en-US" dirty="0">
                <a:latin typeface="Arial Unicode MS"/>
              </a:rPr>
              <a:t>이다</a:t>
            </a:r>
            <a:r>
              <a:rPr lang="en-US" altLang="ko-KR" dirty="0">
                <a:latin typeface="Arial Unicode MS"/>
              </a:rPr>
              <a:t>. </a:t>
            </a:r>
          </a:p>
          <a:p>
            <a:pPr lvl="1"/>
            <a:r>
              <a:rPr lang="en-US" altLang="ko-KR" dirty="0">
                <a:latin typeface="Arial Unicode MS"/>
              </a:rPr>
              <a:t>-&gt; 1x1 convolution</a:t>
            </a:r>
            <a:r>
              <a:rPr lang="ko-KR" altLang="en-US" dirty="0">
                <a:latin typeface="Arial Unicode MS"/>
              </a:rPr>
              <a:t>의 </a:t>
            </a:r>
            <a:r>
              <a:rPr lang="en-US" altLang="ko-KR" dirty="0">
                <a:latin typeface="Arial Unicode MS"/>
              </a:rPr>
              <a:t>parameters</a:t>
            </a:r>
            <a:r>
              <a:rPr lang="ko-KR" altLang="en-US" dirty="0">
                <a:latin typeface="Arial Unicode MS"/>
              </a:rPr>
              <a:t>는 </a:t>
            </a:r>
            <a:r>
              <a:rPr lang="en-US" altLang="ko-KR" dirty="0">
                <a:latin typeface="Arial Unicode MS"/>
              </a:rPr>
              <a:t>1x1x (input channel) x (output channel)</a:t>
            </a:r>
          </a:p>
          <a:p>
            <a:pPr lvl="1"/>
            <a:r>
              <a:rPr lang="en-US" altLang="ko-KR" dirty="0">
                <a:latin typeface="Arial Unicode MS"/>
              </a:rPr>
              <a:t>-&gt; 1x1 convolution</a:t>
            </a:r>
            <a:r>
              <a:rPr lang="ko-KR" altLang="en-US" dirty="0">
                <a:latin typeface="Arial Unicode MS"/>
              </a:rPr>
              <a:t>은 </a:t>
            </a:r>
            <a:r>
              <a:rPr lang="ko-KR" altLang="en-US" dirty="0" err="1">
                <a:latin typeface="Arial Unicode MS"/>
              </a:rPr>
              <a:t>연산량이</a:t>
            </a:r>
            <a:r>
              <a:rPr lang="ko-KR" altLang="en-US" dirty="0">
                <a:latin typeface="Arial Unicode MS"/>
              </a:rPr>
              <a:t> 작기 때문에 </a:t>
            </a:r>
            <a:r>
              <a:rPr lang="en-US" altLang="ko-KR" dirty="0">
                <a:latin typeface="Arial Unicode MS"/>
              </a:rPr>
              <a:t>Feature map(output channel)</a:t>
            </a:r>
            <a:r>
              <a:rPr lang="ko-KR" altLang="en-US" dirty="0">
                <a:latin typeface="Arial Unicode MS"/>
              </a:rPr>
              <a:t>을 줄이거나 키울 때 사용된다</a:t>
            </a:r>
            <a:r>
              <a:rPr lang="en-US" altLang="ko-KR" dirty="0">
                <a:latin typeface="Arial Unicode MS"/>
              </a:rPr>
              <a:t>.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269042-649D-405A-9A76-9A89C097DDF0}"/>
              </a:ext>
            </a:extLst>
          </p:cNvPr>
          <p:cNvSpPr txBox="1"/>
          <p:nvPr/>
        </p:nvSpPr>
        <p:spPr>
          <a:xfrm>
            <a:off x="0" y="244942"/>
            <a:ext cx="6876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1. Class </a:t>
            </a:r>
            <a:r>
              <a:rPr lang="en-US" altLang="ko-KR" dirty="0" err="1">
                <a:solidFill>
                  <a:srgbClr val="0070C0"/>
                </a:solidFill>
              </a:rPr>
              <a:t>Residual_Block</a:t>
            </a:r>
            <a:r>
              <a:rPr lang="en-US" altLang="ko-KR" dirty="0">
                <a:solidFill>
                  <a:srgbClr val="0070C0"/>
                </a:solidFill>
              </a:rPr>
              <a:t>(</a:t>
            </a:r>
            <a:r>
              <a:rPr lang="en-US" altLang="ko-KR" dirty="0" err="1">
                <a:solidFill>
                  <a:srgbClr val="0070C0"/>
                </a:solidFill>
              </a:rPr>
              <a:t>nn.Module</a:t>
            </a:r>
            <a:r>
              <a:rPr lang="en-US" altLang="ko-KR" dirty="0">
                <a:solidFill>
                  <a:srgbClr val="0070C0"/>
                </a:solidFill>
              </a:rPr>
              <a:t>)</a:t>
            </a:r>
            <a:r>
              <a:rPr lang="ko-KR" altLang="en-US" dirty="0">
                <a:solidFill>
                  <a:srgbClr val="0070C0"/>
                </a:solidFill>
              </a:rPr>
              <a:t>과 </a:t>
            </a:r>
            <a:r>
              <a:rPr lang="en-US" altLang="ko-KR" dirty="0" err="1">
                <a:solidFill>
                  <a:srgbClr val="0070C0"/>
                </a:solidFill>
              </a:rPr>
              <a:t>BottleNeck</a:t>
            </a:r>
            <a:r>
              <a:rPr lang="ko-KR" altLang="en-US" dirty="0">
                <a:solidFill>
                  <a:srgbClr val="0070C0"/>
                </a:solidFill>
              </a:rPr>
              <a:t>의 원리</a:t>
            </a:r>
          </a:p>
        </p:txBody>
      </p:sp>
    </p:spTree>
    <p:extLst>
      <p:ext uri="{BB962C8B-B14F-4D97-AF65-F5344CB8AC3E}">
        <p14:creationId xmlns:p14="http://schemas.microsoft.com/office/powerpoint/2010/main" val="27523645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639973E-6054-4B42-94DB-309429BB1DED}"/>
              </a:ext>
            </a:extLst>
          </p:cNvPr>
          <p:cNvSpPr txBox="1"/>
          <p:nvPr/>
        </p:nvSpPr>
        <p:spPr>
          <a:xfrm>
            <a:off x="0" y="0"/>
            <a:ext cx="11010900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&lt;Bottleneck block</a:t>
            </a:r>
            <a:r>
              <a:rPr lang="ko-KR" altLang="en-US" dirty="0">
                <a:solidFill>
                  <a:srgbClr val="0070C0"/>
                </a:solidFill>
              </a:rPr>
              <a:t>의 요약</a:t>
            </a:r>
            <a:r>
              <a:rPr lang="en-US" altLang="ko-KR" dirty="0">
                <a:solidFill>
                  <a:srgbClr val="0070C0"/>
                </a:solidFill>
              </a:rPr>
              <a:t>&gt; : shortcut</a:t>
            </a:r>
            <a:r>
              <a:rPr lang="ko-KR" altLang="en-US" dirty="0">
                <a:solidFill>
                  <a:srgbClr val="0070C0"/>
                </a:solidFill>
              </a:rPr>
              <a:t>과 </a:t>
            </a:r>
            <a:r>
              <a:rPr lang="ko-KR" altLang="en-US" dirty="0" err="1">
                <a:solidFill>
                  <a:srgbClr val="0070C0"/>
                </a:solidFill>
              </a:rPr>
              <a:t>더불어서</a:t>
            </a:r>
            <a:r>
              <a:rPr lang="ko-KR" altLang="en-US" dirty="0">
                <a:solidFill>
                  <a:srgbClr val="0070C0"/>
                </a:solidFill>
              </a:rPr>
              <a:t> </a:t>
            </a:r>
            <a:r>
              <a:rPr lang="en-US" altLang="ko-KR" dirty="0" err="1">
                <a:solidFill>
                  <a:srgbClr val="0070C0"/>
                </a:solidFill>
              </a:rPr>
              <a:t>resnet</a:t>
            </a:r>
            <a:r>
              <a:rPr lang="ko-KR" altLang="en-US" dirty="0">
                <a:solidFill>
                  <a:srgbClr val="0070C0"/>
                </a:solidFill>
              </a:rPr>
              <a:t>에서 나온 또 다른 혁신방법</a:t>
            </a:r>
            <a:endParaRPr lang="en-US" altLang="ko-KR" dirty="0">
              <a:solidFill>
                <a:srgbClr val="0070C0"/>
              </a:solidFill>
            </a:endParaRPr>
          </a:p>
          <a:p>
            <a:endParaRPr lang="en-US" altLang="ko-KR" sz="1100" dirty="0">
              <a:solidFill>
                <a:srgbClr val="0070C0"/>
              </a:solidFill>
            </a:endParaRPr>
          </a:p>
          <a:p>
            <a:pPr marL="228600" indent="-228600">
              <a:buAutoNum type="arabicPeriod"/>
            </a:pPr>
            <a:r>
              <a:rPr lang="ko-KR" altLang="en-US" sz="1100" dirty="0">
                <a:solidFill>
                  <a:srgbClr val="0070C0"/>
                </a:solidFill>
              </a:rPr>
              <a:t>기존 </a:t>
            </a:r>
            <a:r>
              <a:rPr lang="en-US" altLang="ko-KR" sz="1100" dirty="0">
                <a:solidFill>
                  <a:srgbClr val="0070C0"/>
                </a:solidFill>
              </a:rPr>
              <a:t>: </a:t>
            </a:r>
            <a:r>
              <a:rPr lang="ko-KR" altLang="en-US" sz="1100" dirty="0">
                <a:solidFill>
                  <a:srgbClr val="0070C0"/>
                </a:solidFill>
              </a:rPr>
              <a:t>한 </a:t>
            </a:r>
            <a:r>
              <a:rPr lang="en-US" altLang="ko-KR" sz="1100" dirty="0">
                <a:solidFill>
                  <a:srgbClr val="0070C0"/>
                </a:solidFill>
              </a:rPr>
              <a:t>block</a:t>
            </a:r>
            <a:r>
              <a:rPr lang="ko-KR" altLang="en-US" sz="1100" dirty="0">
                <a:solidFill>
                  <a:srgbClr val="0070C0"/>
                </a:solidFill>
              </a:rPr>
              <a:t>에 </a:t>
            </a:r>
            <a:r>
              <a:rPr lang="en-US" altLang="ko-KR" sz="1100" dirty="0">
                <a:solidFill>
                  <a:srgbClr val="0070C0"/>
                </a:solidFill>
              </a:rPr>
              <a:t>convolution</a:t>
            </a:r>
            <a:r>
              <a:rPr lang="ko-KR" altLang="en-US" sz="1100" dirty="0">
                <a:solidFill>
                  <a:srgbClr val="0070C0"/>
                </a:solidFill>
              </a:rPr>
              <a:t> </a:t>
            </a:r>
            <a:r>
              <a:rPr lang="en-US" altLang="ko-KR" sz="1100" dirty="0">
                <a:solidFill>
                  <a:srgbClr val="0070C0"/>
                </a:solidFill>
              </a:rPr>
              <a:t>layer(3x3)</a:t>
            </a:r>
            <a:r>
              <a:rPr lang="ko-KR" altLang="en-US" sz="1100" dirty="0">
                <a:solidFill>
                  <a:srgbClr val="0070C0"/>
                </a:solidFill>
              </a:rPr>
              <a:t>을 </a:t>
            </a:r>
            <a:r>
              <a:rPr lang="en-US" altLang="ko-KR" sz="1100" dirty="0">
                <a:solidFill>
                  <a:srgbClr val="0070C0"/>
                </a:solidFill>
              </a:rPr>
              <a:t>2</a:t>
            </a:r>
            <a:r>
              <a:rPr lang="ko-KR" altLang="en-US" sz="1100" dirty="0">
                <a:solidFill>
                  <a:srgbClr val="0070C0"/>
                </a:solidFill>
              </a:rPr>
              <a:t>개 가진 구조 </a:t>
            </a:r>
            <a:r>
              <a:rPr lang="en-US" altLang="ko-KR" sz="1100" dirty="0">
                <a:solidFill>
                  <a:srgbClr val="0070C0"/>
                </a:solidFill>
              </a:rPr>
              <a:t>(</a:t>
            </a:r>
            <a:r>
              <a:rPr lang="ko-KR" altLang="en-US" sz="1100" dirty="0">
                <a:solidFill>
                  <a:srgbClr val="0070C0"/>
                </a:solidFill>
              </a:rPr>
              <a:t>우측 그림</a:t>
            </a:r>
            <a:r>
              <a:rPr lang="en-US" altLang="ko-KR" sz="1100" dirty="0">
                <a:solidFill>
                  <a:srgbClr val="0070C0"/>
                </a:solidFill>
              </a:rPr>
              <a:t>)</a:t>
            </a:r>
          </a:p>
          <a:p>
            <a:pPr marL="228600" indent="-228600">
              <a:buAutoNum type="arabicPeriod"/>
            </a:pPr>
            <a:endParaRPr lang="en-US" altLang="ko-KR" sz="1100" dirty="0">
              <a:solidFill>
                <a:srgbClr val="0070C0"/>
              </a:solidFill>
            </a:endParaRPr>
          </a:p>
          <a:p>
            <a:pPr marL="228600" indent="-228600">
              <a:buAutoNum type="arabicPeriod"/>
            </a:pPr>
            <a:r>
              <a:rPr lang="en-US" altLang="ko-KR" sz="1100" dirty="0">
                <a:solidFill>
                  <a:srgbClr val="0070C0"/>
                </a:solidFill>
              </a:rPr>
              <a:t>Resnet : layer</a:t>
            </a:r>
            <a:r>
              <a:rPr lang="ko-KR" altLang="en-US" sz="1100" dirty="0">
                <a:solidFill>
                  <a:srgbClr val="0070C0"/>
                </a:solidFill>
              </a:rPr>
              <a:t>수는 증가했지만</a:t>
            </a:r>
            <a:r>
              <a:rPr lang="en-US" altLang="ko-KR" sz="1100" dirty="0">
                <a:solidFill>
                  <a:srgbClr val="0070C0"/>
                </a:solidFill>
              </a:rPr>
              <a:t>, computational cost</a:t>
            </a:r>
            <a:r>
              <a:rPr lang="ko-KR" altLang="en-US" sz="1100" dirty="0">
                <a:solidFill>
                  <a:srgbClr val="0070C0"/>
                </a:solidFill>
              </a:rPr>
              <a:t>가 줄어들었음</a:t>
            </a:r>
            <a:endParaRPr lang="en-US" altLang="ko-KR" sz="1100" dirty="0">
              <a:solidFill>
                <a:srgbClr val="0070C0"/>
              </a:solidFill>
            </a:endParaRPr>
          </a:p>
          <a:p>
            <a:pPr marL="171450" indent="-171450">
              <a:buFontTx/>
              <a:buChar char="-"/>
            </a:pPr>
            <a:r>
              <a:rPr lang="en-US" altLang="ko-KR" sz="1100" dirty="0">
                <a:solidFill>
                  <a:srgbClr val="0070C0"/>
                </a:solidFill>
              </a:rPr>
              <a:t>Layer </a:t>
            </a:r>
            <a:r>
              <a:rPr lang="ko-KR" altLang="en-US" sz="1100" dirty="0">
                <a:solidFill>
                  <a:srgbClr val="0070C0"/>
                </a:solidFill>
              </a:rPr>
              <a:t>수의 증가 </a:t>
            </a:r>
            <a:r>
              <a:rPr lang="en-US" altLang="ko-KR" sz="1100" dirty="0">
                <a:solidFill>
                  <a:srgbClr val="0070C0"/>
                </a:solidFill>
              </a:rPr>
              <a:t> = </a:t>
            </a:r>
            <a:r>
              <a:rPr lang="ko-KR" altLang="en-US" sz="1100" dirty="0">
                <a:solidFill>
                  <a:srgbClr val="0070C0"/>
                </a:solidFill>
              </a:rPr>
              <a:t>활성화 함수가 기존보다 더 </a:t>
            </a:r>
            <a:r>
              <a:rPr lang="ko-KR" altLang="en-US" sz="1100" dirty="0" err="1">
                <a:solidFill>
                  <a:srgbClr val="0070C0"/>
                </a:solidFill>
              </a:rPr>
              <a:t>들어감</a:t>
            </a:r>
            <a:r>
              <a:rPr lang="en-US" altLang="ko-KR" sz="1100" dirty="0">
                <a:solidFill>
                  <a:srgbClr val="0070C0"/>
                </a:solidFill>
              </a:rPr>
              <a:t> = </a:t>
            </a:r>
            <a:r>
              <a:rPr lang="ko-KR" altLang="en-US" sz="1100" dirty="0">
                <a:solidFill>
                  <a:srgbClr val="0070C0"/>
                </a:solidFill>
              </a:rPr>
              <a:t>더 많은 </a:t>
            </a:r>
            <a:r>
              <a:rPr lang="en-US" altLang="ko-KR" sz="1100" dirty="0">
                <a:solidFill>
                  <a:srgbClr val="0070C0"/>
                </a:solidFill>
              </a:rPr>
              <a:t>non-linearity</a:t>
            </a:r>
            <a:r>
              <a:rPr lang="ko-KR" altLang="en-US" sz="1100" dirty="0">
                <a:solidFill>
                  <a:srgbClr val="0070C0"/>
                </a:solidFill>
              </a:rPr>
              <a:t>가 들어가면서 </a:t>
            </a:r>
            <a:r>
              <a:rPr lang="en-US" altLang="ko-KR" sz="1100" dirty="0">
                <a:solidFill>
                  <a:srgbClr val="0070C0"/>
                </a:solidFill>
              </a:rPr>
              <a:t>input</a:t>
            </a:r>
            <a:r>
              <a:rPr lang="ko-KR" altLang="en-US" sz="1100" dirty="0">
                <a:solidFill>
                  <a:srgbClr val="0070C0"/>
                </a:solidFill>
              </a:rPr>
              <a:t>을 다양하게 가공할 수 있음</a:t>
            </a:r>
            <a:endParaRPr lang="en-US" altLang="ko-KR" sz="1100" dirty="0">
              <a:solidFill>
                <a:srgbClr val="0070C0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100" dirty="0">
                <a:solidFill>
                  <a:srgbClr val="0070C0"/>
                </a:solidFill>
              </a:rPr>
              <a:t>보다 깊게 </a:t>
            </a:r>
            <a:r>
              <a:rPr lang="en-US" altLang="ko-KR" sz="1100" dirty="0">
                <a:solidFill>
                  <a:srgbClr val="0070C0"/>
                </a:solidFill>
              </a:rPr>
              <a:t>layer</a:t>
            </a:r>
            <a:r>
              <a:rPr lang="ko-KR" altLang="en-US" sz="1100" dirty="0">
                <a:solidFill>
                  <a:srgbClr val="0070C0"/>
                </a:solidFill>
              </a:rPr>
              <a:t>를 쌓을 수 있게 되었음</a:t>
            </a:r>
            <a:r>
              <a:rPr lang="en-US" altLang="ko-KR" sz="1100" dirty="0">
                <a:solidFill>
                  <a:srgbClr val="0070C0"/>
                </a:solidFill>
              </a:rPr>
              <a:t>! </a:t>
            </a:r>
          </a:p>
          <a:p>
            <a:pPr marL="228600" indent="-228600">
              <a:buAutoNum type="arabicPeriod"/>
            </a:pPr>
            <a:endParaRPr lang="en-US" altLang="ko-KR" sz="1100" dirty="0">
              <a:solidFill>
                <a:srgbClr val="0070C0"/>
              </a:solidFill>
            </a:endParaRPr>
          </a:p>
          <a:p>
            <a:pPr marL="228600" indent="-228600">
              <a:buAutoNum type="arabicPeriod"/>
            </a:pPr>
            <a:endParaRPr lang="en-US" altLang="ko-KR" sz="1100" dirty="0"/>
          </a:p>
        </p:txBody>
      </p:sp>
      <p:pic>
        <p:nvPicPr>
          <p:cNvPr id="1026" name="Picture 2" descr="https://velog.velcdn.com/images%2Fgood159897%2Fpost%2Fcb86876d-acaa-4845-945c-dc9b7b40ac02%2FBottleneck%20Block_1.PNG">
            <a:extLst>
              <a:ext uri="{FF2B5EF4-FFF2-40B4-BE49-F238E27FC236}">
                <a16:creationId xmlns:a16="http://schemas.microsoft.com/office/drawing/2014/main" id="{65C6C416-751A-4407-A646-CE930B2D7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5421" y="0"/>
            <a:ext cx="2816579" cy="23812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https://velog.velcdn.com/images%2Fgood159897%2Fpost%2Fc05a171d-ee07-4ca3-9f6d-34ed628f4397%2FBottleneck%20Block_2%20(Bottleneck%20block).PNG">
            <a:extLst>
              <a:ext uri="{FF2B5EF4-FFF2-40B4-BE49-F238E27FC236}">
                <a16:creationId xmlns:a16="http://schemas.microsoft.com/office/drawing/2014/main" id="{E400E818-D293-4DAC-BEDB-A375C06E57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5421" y="2523293"/>
            <a:ext cx="2816579" cy="248602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35703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1" name="Picture 9" descr="https://blog.kakaocdn.net/dn/RwMo0/btqTlGauvSi/fNReajkXZHog31drkoJ0Kk/img.png">
            <a:extLst>
              <a:ext uri="{FF2B5EF4-FFF2-40B4-BE49-F238E27FC236}">
                <a16:creationId xmlns:a16="http://schemas.microsoft.com/office/drawing/2014/main" id="{052DEA48-240A-4987-BCF6-F7D6913E71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4826" y="3429000"/>
            <a:ext cx="390525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9E05B5B-3CFF-4CBF-B506-0EEE0FA74420}"/>
              </a:ext>
            </a:extLst>
          </p:cNvPr>
          <p:cNvSpPr txBox="1"/>
          <p:nvPr/>
        </p:nvSpPr>
        <p:spPr>
          <a:xfrm>
            <a:off x="0" y="0"/>
            <a:ext cx="11010900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3. </a:t>
            </a:r>
            <a:r>
              <a:rPr lang="en-US" altLang="ko-KR" dirty="0" err="1">
                <a:solidFill>
                  <a:srgbClr val="0070C0"/>
                </a:solidFill>
              </a:rPr>
              <a:t>BottleNeck</a:t>
            </a:r>
            <a:r>
              <a:rPr lang="ko-KR" altLang="en-US" dirty="0">
                <a:solidFill>
                  <a:srgbClr val="0070C0"/>
                </a:solidFill>
              </a:rPr>
              <a:t>의 구조</a:t>
            </a:r>
            <a:endParaRPr lang="en-US" altLang="ko-KR" dirty="0">
              <a:solidFill>
                <a:srgbClr val="0070C0"/>
              </a:solidFill>
            </a:endParaRPr>
          </a:p>
          <a:p>
            <a:pPr marL="800100" lvl="1" indent="-342900">
              <a:buAutoNum type="arabicParenR"/>
            </a:pPr>
            <a:r>
              <a:rPr lang="en-US" altLang="ko-KR" dirty="0">
                <a:solidFill>
                  <a:srgbClr val="0070C0"/>
                </a:solidFill>
              </a:rPr>
              <a:t>Input channel = 256</a:t>
            </a:r>
            <a:r>
              <a:rPr lang="ko-KR" altLang="en-US" dirty="0">
                <a:solidFill>
                  <a:srgbClr val="0070C0"/>
                </a:solidFill>
              </a:rPr>
              <a:t>인</a:t>
            </a:r>
            <a:r>
              <a:rPr lang="en-US" altLang="ko-KR" dirty="0">
                <a:solidFill>
                  <a:srgbClr val="0070C0"/>
                </a:solidFill>
              </a:rPr>
              <a:t>, 320x320 Input</a:t>
            </a:r>
            <a:r>
              <a:rPr lang="ko-KR" altLang="en-US" dirty="0">
                <a:solidFill>
                  <a:srgbClr val="0070C0"/>
                </a:solidFill>
              </a:rPr>
              <a:t> </a:t>
            </a:r>
            <a:r>
              <a:rPr lang="en-US" altLang="ko-KR" dirty="0">
                <a:solidFill>
                  <a:srgbClr val="0070C0"/>
                </a:solidFill>
              </a:rPr>
              <a:t>Image</a:t>
            </a:r>
            <a:r>
              <a:rPr lang="ko-KR" altLang="en-US" dirty="0">
                <a:solidFill>
                  <a:srgbClr val="0070C0"/>
                </a:solidFill>
              </a:rPr>
              <a:t>가 있다고 가정한다</a:t>
            </a:r>
            <a:r>
              <a:rPr lang="en-US" altLang="ko-KR" dirty="0">
                <a:solidFill>
                  <a:srgbClr val="0070C0"/>
                </a:solidFill>
              </a:rPr>
              <a:t>.</a:t>
            </a:r>
          </a:p>
          <a:p>
            <a:pPr lvl="1"/>
            <a:r>
              <a:rPr lang="en-US" altLang="ko-KR" dirty="0"/>
              <a:t>	</a:t>
            </a:r>
            <a:r>
              <a:rPr lang="ko-KR" altLang="en-US" dirty="0"/>
              <a:t>→ </a:t>
            </a:r>
            <a:r>
              <a:rPr lang="en-US" altLang="ko-KR" dirty="0"/>
              <a:t>Input(B, 256, 320, 320)</a:t>
            </a:r>
            <a:r>
              <a:rPr lang="en-US" altLang="ko-KR" dirty="0">
                <a:solidFill>
                  <a:srgbClr val="0070C0"/>
                </a:solidFill>
              </a:rPr>
              <a:t>     </a:t>
            </a:r>
          </a:p>
          <a:p>
            <a:pPr lvl="1"/>
            <a:r>
              <a:rPr lang="en-US" altLang="ko-KR" dirty="0"/>
              <a:t>	</a:t>
            </a:r>
            <a:r>
              <a:rPr lang="ko-KR" altLang="en-US" dirty="0"/>
              <a:t>→ </a:t>
            </a:r>
            <a:r>
              <a:rPr lang="en-US" altLang="ko-KR" dirty="0"/>
              <a:t>Input channel 256</a:t>
            </a:r>
            <a:r>
              <a:rPr lang="ko-KR" altLang="en-US" dirty="0"/>
              <a:t>을 </a:t>
            </a:r>
            <a:r>
              <a:rPr lang="en-US" altLang="ko-KR" dirty="0"/>
              <a:t>output channel 64</a:t>
            </a:r>
            <a:r>
              <a:rPr lang="ko-KR" altLang="en-US" dirty="0"/>
              <a:t>로 차원</a:t>
            </a:r>
            <a:r>
              <a:rPr lang="en-US" altLang="ko-KR" dirty="0"/>
              <a:t>, </a:t>
            </a:r>
            <a:r>
              <a:rPr lang="ko-KR" altLang="en-US" dirty="0"/>
              <a:t>채널 축소한다</a:t>
            </a:r>
            <a:r>
              <a:rPr lang="en-US" altLang="ko-KR" dirty="0"/>
              <a:t>.</a:t>
            </a:r>
            <a:endParaRPr lang="en-US" altLang="ko-KR" dirty="0">
              <a:solidFill>
                <a:srgbClr val="0070C0"/>
              </a:solidFill>
            </a:endParaRPr>
          </a:p>
          <a:p>
            <a:pPr lvl="1"/>
            <a:r>
              <a:rPr lang="en-US" altLang="ko-KR" dirty="0">
                <a:solidFill>
                  <a:srgbClr val="0070C0"/>
                </a:solidFill>
              </a:rPr>
              <a:t>2) Channel Compression(</a:t>
            </a:r>
            <a:r>
              <a:rPr lang="ko-KR" altLang="en-US" dirty="0">
                <a:solidFill>
                  <a:srgbClr val="0070C0"/>
                </a:solidFill>
              </a:rPr>
              <a:t>채널압축</a:t>
            </a:r>
            <a:r>
              <a:rPr lang="en-US" altLang="ko-KR" dirty="0">
                <a:solidFill>
                  <a:srgbClr val="0070C0"/>
                </a:solidFill>
              </a:rPr>
              <a:t>) : </a:t>
            </a:r>
            <a:r>
              <a:rPr lang="ko-KR" altLang="en-US" dirty="0">
                <a:solidFill>
                  <a:srgbClr val="0070C0"/>
                </a:solidFill>
              </a:rPr>
              <a:t>왜 채널압축을 할까</a:t>
            </a:r>
            <a:r>
              <a:rPr lang="en-US" altLang="ko-KR" dirty="0">
                <a:solidFill>
                  <a:srgbClr val="0070C0"/>
                </a:solidFill>
              </a:rPr>
              <a:t>?</a:t>
            </a:r>
          </a:p>
          <a:p>
            <a:pPr lvl="1"/>
            <a:r>
              <a:rPr lang="en-US" altLang="ko-KR" dirty="0"/>
              <a:t>	</a:t>
            </a:r>
            <a:r>
              <a:rPr lang="ko-KR" altLang="en-US" dirty="0"/>
              <a:t>→ </a:t>
            </a:r>
            <a:r>
              <a:rPr lang="en-US" altLang="ko-KR" dirty="0"/>
              <a:t>Input channel 256</a:t>
            </a:r>
            <a:r>
              <a:rPr lang="ko-KR" altLang="en-US" dirty="0"/>
              <a:t>을 </a:t>
            </a:r>
            <a:r>
              <a:rPr lang="en-US" altLang="ko-KR" dirty="0"/>
              <a:t>Output Channel 64</a:t>
            </a:r>
            <a:r>
              <a:rPr lang="ko-KR" altLang="en-US" dirty="0"/>
              <a:t>로 채널을 강제로 축소</a:t>
            </a:r>
            <a:r>
              <a:rPr lang="en-US" altLang="ko-KR" dirty="0"/>
              <a:t>(</a:t>
            </a:r>
            <a:r>
              <a:rPr lang="ko-KR" altLang="en-US" dirty="0"/>
              <a:t>이유 </a:t>
            </a:r>
            <a:r>
              <a:rPr lang="en-US" altLang="ko-KR" dirty="0"/>
              <a:t>: </a:t>
            </a:r>
            <a:r>
              <a:rPr lang="ko-KR" altLang="en-US" dirty="0" err="1">
                <a:solidFill>
                  <a:srgbClr val="0070C0"/>
                </a:solidFill>
              </a:rPr>
              <a:t>연산량을</a:t>
            </a:r>
            <a:r>
              <a:rPr lang="ko-KR" altLang="en-US" dirty="0">
                <a:solidFill>
                  <a:srgbClr val="0070C0"/>
                </a:solidFill>
              </a:rPr>
              <a:t> 줄이기 위함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	</a:t>
            </a:r>
            <a:r>
              <a:rPr lang="ko-KR" altLang="en-US" dirty="0"/>
              <a:t>→ </a:t>
            </a:r>
            <a:r>
              <a:rPr lang="en-US" altLang="ko-KR" dirty="0"/>
              <a:t>1x1 convolution</a:t>
            </a:r>
            <a:r>
              <a:rPr lang="ko-KR" altLang="en-US" dirty="0"/>
              <a:t>에는 </a:t>
            </a:r>
            <a:r>
              <a:rPr lang="en-US" altLang="ko-KR" dirty="0"/>
              <a:t>spatial(</a:t>
            </a:r>
            <a:r>
              <a:rPr lang="ko-KR" altLang="en-US" dirty="0"/>
              <a:t>공간적인</a:t>
            </a:r>
            <a:r>
              <a:rPr lang="en-US" altLang="ko-KR" dirty="0"/>
              <a:t>) </a:t>
            </a:r>
            <a:r>
              <a:rPr lang="ko-KR" altLang="en-US" dirty="0"/>
              <a:t>특징이 없다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	</a:t>
            </a:r>
            <a:r>
              <a:rPr lang="ko-KR" altLang="en-US" dirty="0"/>
              <a:t>→ </a:t>
            </a:r>
            <a:r>
              <a:rPr lang="en-US" altLang="ko-KR" dirty="0"/>
              <a:t>spatial </a:t>
            </a:r>
            <a:r>
              <a:rPr lang="ko-KR" altLang="en-US" dirty="0"/>
              <a:t>공간적인 특징 추출을 위해서 </a:t>
            </a:r>
            <a:r>
              <a:rPr lang="en-US" altLang="ko-KR" dirty="0">
                <a:solidFill>
                  <a:srgbClr val="0070C0"/>
                </a:solidFill>
              </a:rPr>
              <a:t>kernel</a:t>
            </a:r>
            <a:r>
              <a:rPr lang="ko-KR" altLang="en-US" dirty="0">
                <a:solidFill>
                  <a:srgbClr val="0070C0"/>
                </a:solidFill>
              </a:rPr>
              <a:t>이 최소 </a:t>
            </a:r>
            <a:r>
              <a:rPr lang="en-US" altLang="ko-KR" dirty="0">
                <a:solidFill>
                  <a:srgbClr val="0070C0"/>
                </a:solidFill>
              </a:rPr>
              <a:t>2</a:t>
            </a:r>
            <a:r>
              <a:rPr lang="ko-KR" altLang="en-US" dirty="0">
                <a:solidFill>
                  <a:srgbClr val="0070C0"/>
                </a:solidFill>
              </a:rPr>
              <a:t>이상</a:t>
            </a:r>
            <a:r>
              <a:rPr lang="ko-KR" altLang="en-US" dirty="0"/>
              <a:t>이 되어야 한다</a:t>
            </a:r>
            <a:r>
              <a:rPr lang="en-US" altLang="ko-KR" dirty="0"/>
              <a:t>.</a:t>
            </a:r>
          </a:p>
          <a:p>
            <a:pPr lvl="1"/>
            <a:endParaRPr lang="en-US" altLang="ko-KR" dirty="0"/>
          </a:p>
          <a:p>
            <a:pPr lvl="1"/>
            <a:r>
              <a:rPr lang="en-US" altLang="ko-KR" dirty="0">
                <a:solidFill>
                  <a:srgbClr val="0070C0"/>
                </a:solidFill>
              </a:rPr>
              <a:t>3) </a:t>
            </a:r>
            <a:r>
              <a:rPr lang="ko-KR" altLang="en-US" dirty="0">
                <a:solidFill>
                  <a:srgbClr val="0070C0"/>
                </a:solidFill>
              </a:rPr>
              <a:t>특징 추출</a:t>
            </a:r>
            <a:endParaRPr lang="en-US" altLang="ko-KR" dirty="0">
              <a:solidFill>
                <a:srgbClr val="0070C0"/>
              </a:solidFill>
            </a:endParaRPr>
          </a:p>
          <a:p>
            <a:pPr lvl="1"/>
            <a:r>
              <a:rPr lang="en-US" altLang="ko-KR" dirty="0"/>
              <a:t>	</a:t>
            </a:r>
            <a:r>
              <a:rPr lang="ko-KR" altLang="en-US" dirty="0"/>
              <a:t>→ </a:t>
            </a:r>
            <a:r>
              <a:rPr lang="en-US" altLang="ko-KR" dirty="0"/>
              <a:t>3x3 convolution</a:t>
            </a:r>
            <a:r>
              <a:rPr lang="ko-KR" altLang="en-US" dirty="0"/>
              <a:t>은 특성을 추출하는 역할을 하는데</a:t>
            </a:r>
            <a:r>
              <a:rPr lang="en-US" altLang="ko-KR" dirty="0"/>
              <a:t>, </a:t>
            </a:r>
          </a:p>
          <a:p>
            <a:pPr lvl="1"/>
            <a:r>
              <a:rPr lang="en-US" altLang="ko-KR" dirty="0"/>
              <a:t>	</a:t>
            </a:r>
            <a:r>
              <a:rPr lang="ko-KR" altLang="en-US" dirty="0"/>
              <a:t>→ </a:t>
            </a:r>
            <a:r>
              <a:rPr lang="en-US" altLang="ko-KR" dirty="0"/>
              <a:t>3x3 convolution </a:t>
            </a:r>
            <a:r>
              <a:rPr lang="ko-KR" altLang="en-US" dirty="0"/>
              <a:t>연산 </a:t>
            </a:r>
            <a:r>
              <a:rPr lang="en-US" altLang="ko-KR" dirty="0"/>
              <a:t>= 3 x 3 x input channel x output channel </a:t>
            </a:r>
            <a:r>
              <a:rPr lang="ko-KR" altLang="en-US" dirty="0"/>
              <a:t>이다</a:t>
            </a:r>
            <a:r>
              <a:rPr lang="en-US" altLang="ko-KR" dirty="0"/>
              <a:t>. </a:t>
            </a:r>
          </a:p>
          <a:p>
            <a:pPr lvl="1"/>
            <a:r>
              <a:rPr lang="en-US" altLang="ko-KR" dirty="0"/>
              <a:t>	</a:t>
            </a:r>
            <a:r>
              <a:rPr lang="ko-KR" altLang="en-US" dirty="0"/>
              <a:t>→ 위 연산은 </a:t>
            </a:r>
            <a:r>
              <a:rPr lang="en-US" altLang="ko-KR" dirty="0"/>
              <a:t>1x1 </a:t>
            </a:r>
            <a:r>
              <a:rPr lang="ko-KR" altLang="en-US" dirty="0"/>
              <a:t>보다 </a:t>
            </a:r>
            <a:r>
              <a:rPr lang="en-US" altLang="ko-KR" dirty="0"/>
              <a:t>9</a:t>
            </a:r>
            <a:r>
              <a:rPr lang="ko-KR" altLang="en-US" dirty="0"/>
              <a:t>배 </a:t>
            </a:r>
            <a:r>
              <a:rPr lang="ko-KR" altLang="en-US" dirty="0" err="1"/>
              <a:t>연산량이</a:t>
            </a:r>
            <a:r>
              <a:rPr lang="ko-KR" altLang="en-US" dirty="0"/>
              <a:t> 많기 때문에</a:t>
            </a:r>
            <a:r>
              <a:rPr lang="en-US" altLang="ko-KR" dirty="0"/>
              <a:t>, 1x1 convolution</a:t>
            </a:r>
            <a:r>
              <a:rPr lang="ko-KR" altLang="en-US" dirty="0"/>
              <a:t>에서 채널을 줄인 후에 </a:t>
            </a:r>
            <a:r>
              <a:rPr lang="en-US" altLang="ko-KR" dirty="0"/>
              <a:t>3x3 </a:t>
            </a:r>
            <a:r>
              <a:rPr lang="ko-KR" altLang="en-US" dirty="0"/>
              <a:t>에</a:t>
            </a:r>
            <a:r>
              <a:rPr lang="en-US" altLang="ko-KR" dirty="0"/>
              <a:t>	    </a:t>
            </a:r>
            <a:r>
              <a:rPr lang="ko-KR" altLang="en-US" dirty="0"/>
              <a:t>서 특성을 추출한다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>
                <a:solidFill>
                  <a:srgbClr val="0070C0"/>
                </a:solidFill>
              </a:rPr>
              <a:t>4) </a:t>
            </a:r>
            <a:r>
              <a:rPr lang="ko-KR" altLang="en-US" dirty="0">
                <a:solidFill>
                  <a:srgbClr val="0070C0"/>
                </a:solidFill>
              </a:rPr>
              <a:t>채널증가</a:t>
            </a:r>
            <a:r>
              <a:rPr lang="ko-KR" altLang="en-US" dirty="0"/>
              <a:t> </a:t>
            </a:r>
            <a:r>
              <a:rPr lang="en-US" altLang="ko-KR" dirty="0"/>
              <a:t>: input channel 64</a:t>
            </a:r>
            <a:r>
              <a:rPr lang="ko-KR" altLang="en-US" dirty="0"/>
              <a:t>에서</a:t>
            </a:r>
            <a:r>
              <a:rPr lang="en-US" altLang="ko-KR" dirty="0"/>
              <a:t> output channel 256</a:t>
            </a:r>
            <a:r>
              <a:rPr lang="ko-KR" altLang="en-US" dirty="0"/>
              <a:t>로 증가한다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	</a:t>
            </a:r>
            <a:r>
              <a:rPr lang="ko-KR" altLang="en-US" dirty="0"/>
              <a:t>→ </a:t>
            </a:r>
            <a:r>
              <a:rPr lang="en-US" altLang="ko-KR" dirty="0"/>
              <a:t>CNN</a:t>
            </a:r>
            <a:r>
              <a:rPr lang="ko-KR" altLang="en-US" dirty="0"/>
              <a:t>은 </a:t>
            </a:r>
            <a:r>
              <a:rPr lang="en-US" altLang="ko-KR" dirty="0"/>
              <a:t>Feature map</a:t>
            </a:r>
            <a:r>
              <a:rPr lang="ko-KR" altLang="en-US" dirty="0"/>
              <a:t>의 특성이 많을수록 학습이 잘되기 때문에</a:t>
            </a:r>
            <a:r>
              <a:rPr lang="en-US" altLang="ko-KR" dirty="0"/>
              <a:t>,</a:t>
            </a:r>
          </a:p>
          <a:p>
            <a:pPr lvl="1"/>
            <a:r>
              <a:rPr lang="en-US" altLang="ko-KR" dirty="0"/>
              <a:t>	    1x1 convolution</a:t>
            </a:r>
            <a:r>
              <a:rPr lang="ko-KR" altLang="en-US" dirty="0"/>
              <a:t>으로 강제적으로 채널을 증가시켜 준다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	</a:t>
            </a:r>
            <a:r>
              <a:rPr lang="ko-KR" altLang="en-US" dirty="0"/>
              <a:t>→ </a:t>
            </a:r>
            <a:r>
              <a:rPr lang="en-US" altLang="ko-KR" dirty="0" err="1">
                <a:solidFill>
                  <a:srgbClr val="0070C0"/>
                </a:solidFill>
              </a:rPr>
              <a:t>BottleNeck</a:t>
            </a:r>
            <a:r>
              <a:rPr lang="ko-KR" altLang="en-US" dirty="0">
                <a:solidFill>
                  <a:srgbClr val="0070C0"/>
                </a:solidFill>
              </a:rPr>
              <a:t>의 구조는 </a:t>
            </a:r>
            <a:r>
              <a:rPr lang="en-US" altLang="ko-KR" dirty="0">
                <a:solidFill>
                  <a:srgbClr val="0070C0"/>
                </a:solidFill>
              </a:rPr>
              <a:t>1x1 convolution</a:t>
            </a:r>
            <a:r>
              <a:rPr lang="ko-KR" altLang="en-US" dirty="0">
                <a:solidFill>
                  <a:srgbClr val="0070C0"/>
                </a:solidFill>
              </a:rPr>
              <a:t>으로 장난치면서 </a:t>
            </a:r>
            <a:r>
              <a:rPr lang="ko-KR" altLang="en-US" dirty="0" err="1">
                <a:solidFill>
                  <a:srgbClr val="0070C0"/>
                </a:solidFill>
              </a:rPr>
              <a:t>연산량</a:t>
            </a:r>
            <a:r>
              <a:rPr lang="ko-KR" altLang="en-US" dirty="0">
                <a:solidFill>
                  <a:srgbClr val="0070C0"/>
                </a:solidFill>
              </a:rPr>
              <a:t> 최소화</a:t>
            </a:r>
            <a:endParaRPr lang="en-US" altLang="ko-KR" dirty="0">
              <a:solidFill>
                <a:srgbClr val="0070C0"/>
              </a:solidFill>
            </a:endParaRPr>
          </a:p>
          <a:p>
            <a:pPr lvl="1"/>
            <a:r>
              <a:rPr lang="en-US" altLang="ko-KR" dirty="0"/>
              <a:t>	</a:t>
            </a:r>
            <a:r>
              <a:rPr lang="ko-KR" altLang="en-US" dirty="0"/>
              <a:t>→ 하지만 강제로 채널을 줄이고</a:t>
            </a:r>
            <a:r>
              <a:rPr lang="en-US" altLang="ko-KR" dirty="0"/>
              <a:t>,</a:t>
            </a:r>
            <a:r>
              <a:rPr lang="ko-KR" altLang="en-US" dirty="0"/>
              <a:t> 늘리는 것은 정보손실을 일으킨다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		: </a:t>
            </a:r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정보손실 </a:t>
            </a:r>
            <a:r>
              <a:rPr lang="en-US" altLang="ko-KR" dirty="0"/>
              <a:t>= </a:t>
            </a:r>
            <a:r>
              <a:rPr lang="ko-KR" altLang="en-US" dirty="0"/>
              <a:t>모델의 정확성 감소</a:t>
            </a:r>
            <a:endParaRPr lang="en-US" altLang="ko-KR" dirty="0"/>
          </a:p>
          <a:p>
            <a:pPr lvl="1"/>
            <a:r>
              <a:rPr lang="en-US" altLang="ko-KR" dirty="0"/>
              <a:t>	</a:t>
            </a:r>
            <a:r>
              <a:rPr lang="ko-KR" altLang="en-US" dirty="0"/>
              <a:t>→ </a:t>
            </a:r>
            <a:r>
              <a:rPr lang="ko-KR" altLang="en-US" dirty="0" err="1"/>
              <a:t>연상량과</a:t>
            </a:r>
            <a:r>
              <a:rPr lang="ko-KR" altLang="en-US" dirty="0"/>
              <a:t> 정보손실은 서로 </a:t>
            </a:r>
            <a:r>
              <a:rPr lang="en-US" altLang="ko-KR" dirty="0"/>
              <a:t>tradeoff </a:t>
            </a:r>
            <a:r>
              <a:rPr lang="ko-KR" altLang="en-US" dirty="0"/>
              <a:t>관계이기 때문에 서로의 합의점 찾는</a:t>
            </a:r>
            <a:endParaRPr lang="en-US" altLang="ko-KR" dirty="0"/>
          </a:p>
          <a:p>
            <a:pPr lvl="1"/>
            <a:r>
              <a:rPr lang="en-US" altLang="ko-KR" dirty="0"/>
              <a:t>	    </a:t>
            </a:r>
            <a:r>
              <a:rPr lang="ko-KR" altLang="en-US" dirty="0"/>
              <a:t>것이 중요하다</a:t>
            </a:r>
            <a:r>
              <a:rPr lang="en-US" altLang="ko-KR" dirty="0"/>
              <a:t>.</a:t>
            </a:r>
          </a:p>
          <a:p>
            <a:pPr lvl="1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2623751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9E05B5B-3CFF-4CBF-B506-0EEE0FA74420}"/>
              </a:ext>
            </a:extLst>
          </p:cNvPr>
          <p:cNvSpPr txBox="1"/>
          <p:nvPr/>
        </p:nvSpPr>
        <p:spPr>
          <a:xfrm>
            <a:off x="0" y="0"/>
            <a:ext cx="12192000" cy="72943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3. </a:t>
            </a:r>
            <a:r>
              <a:rPr lang="en-US" altLang="ko-KR" dirty="0" err="1">
                <a:solidFill>
                  <a:srgbClr val="0070C0"/>
                </a:solidFill>
              </a:rPr>
              <a:t>BottleNeck</a:t>
            </a:r>
            <a:r>
              <a:rPr lang="ko-KR" altLang="en-US" dirty="0">
                <a:solidFill>
                  <a:srgbClr val="0070C0"/>
                </a:solidFill>
              </a:rPr>
              <a:t>의 구조</a:t>
            </a:r>
            <a:r>
              <a:rPr lang="en-US" altLang="ko-KR" dirty="0">
                <a:solidFill>
                  <a:srgbClr val="0070C0"/>
                </a:solidFill>
              </a:rPr>
              <a:t>(</a:t>
            </a:r>
            <a:r>
              <a:rPr lang="ko-KR" altLang="en-US" dirty="0">
                <a:solidFill>
                  <a:srgbClr val="0070C0"/>
                </a:solidFill>
              </a:rPr>
              <a:t>이어서</a:t>
            </a:r>
            <a:r>
              <a:rPr lang="en-US" altLang="ko-KR" dirty="0">
                <a:solidFill>
                  <a:srgbClr val="0070C0"/>
                </a:solidFill>
              </a:rPr>
              <a:t>)</a:t>
            </a:r>
          </a:p>
          <a:p>
            <a:pPr lvl="1"/>
            <a:r>
              <a:rPr lang="en-US" altLang="ko-KR" dirty="0">
                <a:solidFill>
                  <a:srgbClr val="0070C0"/>
                </a:solidFill>
              </a:rPr>
              <a:t>4) </a:t>
            </a:r>
            <a:r>
              <a:rPr lang="ko-KR" altLang="en-US" dirty="0">
                <a:solidFill>
                  <a:srgbClr val="0070C0"/>
                </a:solidFill>
              </a:rPr>
              <a:t>채널증가</a:t>
            </a:r>
            <a:endParaRPr lang="en-US" altLang="ko-KR" dirty="0">
              <a:solidFill>
                <a:srgbClr val="0070C0"/>
              </a:solidFill>
            </a:endParaRPr>
          </a:p>
          <a:p>
            <a:pPr lvl="1"/>
            <a:r>
              <a:rPr lang="en-US" altLang="ko-KR" dirty="0"/>
              <a:t>	</a:t>
            </a:r>
            <a:r>
              <a:rPr lang="ko-KR" altLang="en-US" dirty="0"/>
              <a:t>→ </a:t>
            </a:r>
            <a:r>
              <a:rPr lang="ko-KR" altLang="en-US" dirty="0" err="1"/>
              <a:t>연상량과</a:t>
            </a:r>
            <a:r>
              <a:rPr lang="ko-KR" altLang="en-US" dirty="0"/>
              <a:t> 정보손실은 서로 </a:t>
            </a:r>
            <a:r>
              <a:rPr lang="en-US" altLang="ko-KR" dirty="0"/>
              <a:t>tradeoff </a:t>
            </a:r>
            <a:r>
              <a:rPr lang="ko-KR" altLang="en-US" dirty="0"/>
              <a:t>관계이기 때문에 </a:t>
            </a:r>
            <a:endParaRPr lang="en-US" altLang="ko-KR" dirty="0"/>
          </a:p>
          <a:p>
            <a:pPr lvl="1"/>
            <a:r>
              <a:rPr lang="en-US" altLang="ko-KR" dirty="0"/>
              <a:t>         </a:t>
            </a:r>
            <a:r>
              <a:rPr lang="ko-KR" altLang="en-US" dirty="0"/>
              <a:t>서로의 합의점 찾는</a:t>
            </a:r>
            <a:r>
              <a:rPr lang="en-US" altLang="ko-KR" dirty="0"/>
              <a:t> </a:t>
            </a:r>
            <a:r>
              <a:rPr lang="ko-KR" altLang="en-US" dirty="0"/>
              <a:t>것이 중요하다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	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&lt;</a:t>
            </a:r>
            <a:r>
              <a:rPr lang="ko-KR" altLang="en-US" dirty="0"/>
              <a:t>전체적인 </a:t>
            </a:r>
            <a:r>
              <a:rPr lang="en-US" altLang="ko-KR" dirty="0"/>
              <a:t>routine&gt; </a:t>
            </a:r>
          </a:p>
          <a:p>
            <a:pPr lvl="1"/>
            <a:r>
              <a:rPr lang="en-US" altLang="ko-KR" dirty="0"/>
              <a:t>	</a:t>
            </a:r>
            <a:r>
              <a:rPr lang="ko-KR" altLang="en-US" dirty="0"/>
              <a:t>→ 최초 </a:t>
            </a:r>
            <a:r>
              <a:rPr lang="en-US" altLang="ko-KR" dirty="0"/>
              <a:t>Input image (Batch size, channel, image size, image size) = </a:t>
            </a:r>
            <a:r>
              <a:rPr lang="en-US" altLang="ko-KR" dirty="0">
                <a:solidFill>
                  <a:srgbClr val="FF0000"/>
                </a:solidFill>
              </a:rPr>
              <a:t>(B, 256, 320, 320)</a:t>
            </a:r>
          </a:p>
          <a:p>
            <a:pPr lvl="1"/>
            <a:r>
              <a:rPr lang="en-US" altLang="ko-KR" dirty="0"/>
              <a:t>	</a:t>
            </a:r>
            <a:r>
              <a:rPr lang="ko-KR" altLang="en-US" dirty="0"/>
              <a:t>→ </a:t>
            </a:r>
            <a:r>
              <a:rPr lang="en-US" altLang="ko-KR" dirty="0"/>
              <a:t>1x1 convolution </a:t>
            </a:r>
            <a:r>
              <a:rPr lang="ko-KR" altLang="en-US" dirty="0"/>
              <a:t>활용하여 </a:t>
            </a:r>
            <a:r>
              <a:rPr lang="en-US" altLang="ko-KR" dirty="0"/>
              <a:t>channel </a:t>
            </a:r>
            <a:r>
              <a:rPr lang="ko-KR" altLang="en-US" dirty="0"/>
              <a:t>수 감소 </a:t>
            </a:r>
            <a:r>
              <a:rPr lang="en-US" altLang="ko-KR" dirty="0"/>
              <a:t>: 256channel</a:t>
            </a:r>
            <a:r>
              <a:rPr lang="ko-KR" altLang="en-US" dirty="0"/>
              <a:t>에서</a:t>
            </a:r>
            <a:r>
              <a:rPr lang="en-US" altLang="ko-KR" dirty="0"/>
              <a:t> 64channel</a:t>
            </a:r>
            <a:r>
              <a:rPr lang="ko-KR" altLang="en-US" dirty="0"/>
              <a:t>로 감소</a:t>
            </a:r>
            <a:r>
              <a:rPr lang="en-US" altLang="ko-KR" dirty="0"/>
              <a:t>(1/4</a:t>
            </a:r>
            <a:r>
              <a:rPr lang="ko-KR" altLang="en-US" dirty="0"/>
              <a:t>배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	</a:t>
            </a:r>
            <a:r>
              <a:rPr lang="ko-KR" altLang="en-US" dirty="0"/>
              <a:t>→ </a:t>
            </a:r>
            <a:r>
              <a:rPr lang="en-US" altLang="ko-KR" dirty="0"/>
              <a:t>3x3 convolution</a:t>
            </a:r>
            <a:r>
              <a:rPr lang="ko-KR" altLang="en-US" dirty="0"/>
              <a:t> 활용</a:t>
            </a:r>
            <a:r>
              <a:rPr lang="en-US" altLang="ko-KR" dirty="0"/>
              <a:t>,</a:t>
            </a:r>
            <a:r>
              <a:rPr lang="ko-KR" altLang="en-US" dirty="0"/>
              <a:t> 특성을 추출하기 위함 </a:t>
            </a:r>
            <a:r>
              <a:rPr lang="en-US" altLang="ko-KR" dirty="0"/>
              <a:t>: 64channel </a:t>
            </a:r>
            <a:r>
              <a:rPr lang="ko-KR" altLang="en-US" dirty="0"/>
              <a:t>에 </a:t>
            </a:r>
            <a:r>
              <a:rPr lang="en-US" altLang="ko-KR" dirty="0"/>
              <a:t>3x3 convolution(</a:t>
            </a:r>
            <a:r>
              <a:rPr lang="ko-KR" altLang="en-US" dirty="0" err="1"/>
              <a:t>연산량</a:t>
            </a:r>
            <a:r>
              <a:rPr lang="ko-KR" altLang="en-US" dirty="0"/>
              <a:t> </a:t>
            </a:r>
            <a:r>
              <a:rPr lang="en-US" altLang="ko-KR" dirty="0"/>
              <a:t>9</a:t>
            </a:r>
            <a:r>
              <a:rPr lang="ko-KR" altLang="en-US" dirty="0"/>
              <a:t>배 증가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	</a:t>
            </a:r>
            <a:r>
              <a:rPr lang="ko-KR" altLang="en-US" dirty="0"/>
              <a:t>→ 다시 </a:t>
            </a:r>
            <a:r>
              <a:rPr lang="en-US" altLang="ko-KR" dirty="0"/>
              <a:t>1x1</a:t>
            </a:r>
            <a:r>
              <a:rPr lang="ko-KR" altLang="en-US" dirty="0"/>
              <a:t> </a:t>
            </a:r>
            <a:r>
              <a:rPr lang="en-US" altLang="ko-KR" dirty="0"/>
              <a:t>convolution</a:t>
            </a:r>
            <a:r>
              <a:rPr lang="ko-KR" altLang="en-US" dirty="0"/>
              <a:t> 활용</a:t>
            </a:r>
            <a:r>
              <a:rPr lang="en-US" altLang="ko-KR" dirty="0"/>
              <a:t>,</a:t>
            </a:r>
            <a:r>
              <a:rPr lang="ko-KR" altLang="en-US" dirty="0"/>
              <a:t> 채널 수 증가 </a:t>
            </a:r>
            <a:r>
              <a:rPr lang="en-US" altLang="ko-KR" dirty="0"/>
              <a:t>: 64channe</a:t>
            </a:r>
            <a:r>
              <a:rPr lang="ko-KR" altLang="en-US" dirty="0"/>
              <a:t>에서 </a:t>
            </a:r>
            <a:r>
              <a:rPr lang="en-US" altLang="ko-KR" dirty="0"/>
              <a:t>256channe</a:t>
            </a:r>
            <a:r>
              <a:rPr lang="ko-KR" altLang="en-US" dirty="0"/>
              <a:t>로 </a:t>
            </a:r>
            <a:r>
              <a:rPr lang="ko-KR" altLang="en-US" dirty="0">
                <a:solidFill>
                  <a:srgbClr val="FF0000"/>
                </a:solidFill>
              </a:rPr>
              <a:t>증가 </a:t>
            </a:r>
            <a:r>
              <a:rPr lang="en-US" altLang="ko-KR" dirty="0">
                <a:solidFill>
                  <a:srgbClr val="FF0000"/>
                </a:solidFill>
              </a:rPr>
              <a:t>(</a:t>
            </a:r>
            <a:r>
              <a:rPr lang="ko-KR" altLang="en-US" dirty="0">
                <a:solidFill>
                  <a:srgbClr val="FF0000"/>
                </a:solidFill>
              </a:rPr>
              <a:t>전체적인 </a:t>
            </a:r>
            <a:r>
              <a:rPr lang="en-US" altLang="ko-KR" dirty="0">
                <a:solidFill>
                  <a:srgbClr val="FF0000"/>
                </a:solidFill>
              </a:rPr>
              <a:t>params</a:t>
            </a:r>
            <a:r>
              <a:rPr lang="ko-KR" altLang="en-US" dirty="0">
                <a:solidFill>
                  <a:srgbClr val="FF0000"/>
                </a:solidFill>
              </a:rPr>
              <a:t>는 감소</a:t>
            </a:r>
            <a:r>
              <a:rPr lang="en-US" altLang="ko-KR" dirty="0">
                <a:solidFill>
                  <a:srgbClr val="FF0000"/>
                </a:solidFill>
              </a:rPr>
              <a:t>)</a:t>
            </a:r>
          </a:p>
          <a:p>
            <a:pPr lvl="1"/>
            <a:endParaRPr lang="en-US" altLang="ko-KR" dirty="0">
              <a:solidFill>
                <a:srgbClr val="FF0000"/>
              </a:solidFill>
            </a:endParaRPr>
          </a:p>
          <a:p>
            <a:pPr lvl="1"/>
            <a:r>
              <a:rPr lang="en-US" altLang="ko-KR" dirty="0"/>
              <a:t>&lt;</a:t>
            </a:r>
            <a:r>
              <a:rPr lang="ko-KR" altLang="en-US" dirty="0"/>
              <a:t>정리</a:t>
            </a:r>
            <a:r>
              <a:rPr lang="en-US" altLang="ko-KR" dirty="0"/>
              <a:t>&gt;</a:t>
            </a:r>
          </a:p>
          <a:p>
            <a:pPr marL="742950" lvl="1" indent="-285750">
              <a:buFontTx/>
              <a:buChar char="-"/>
            </a:pPr>
            <a:r>
              <a:rPr lang="en-US" altLang="ko-KR" dirty="0"/>
              <a:t>1x1 convolution : filter </a:t>
            </a:r>
            <a:r>
              <a:rPr lang="ko-KR" altLang="en-US" dirty="0"/>
              <a:t>수를 조절하는 것이다</a:t>
            </a:r>
            <a:r>
              <a:rPr lang="en-US" altLang="ko-KR" dirty="0"/>
              <a:t>.</a:t>
            </a:r>
          </a:p>
          <a:p>
            <a:pPr marL="742950" lvl="1" indent="-285750">
              <a:buFontTx/>
              <a:buChar char="-"/>
            </a:pPr>
            <a:r>
              <a:rPr lang="en-US" altLang="ko-KR" dirty="0"/>
              <a:t>convolution</a:t>
            </a:r>
            <a:r>
              <a:rPr lang="ko-KR" altLang="en-US" dirty="0"/>
              <a:t>에서는 차원의 수를 조절하는 것에 의미가 있으므로 크게도</a:t>
            </a:r>
            <a:r>
              <a:rPr lang="en-US" altLang="ko-KR" dirty="0"/>
              <a:t>, </a:t>
            </a:r>
            <a:r>
              <a:rPr lang="ko-KR" altLang="en-US" dirty="0"/>
              <a:t>작게도 만들 수 있다</a:t>
            </a:r>
            <a:endParaRPr lang="en-US" altLang="ko-KR" dirty="0"/>
          </a:p>
          <a:p>
            <a:pPr marL="742950" lvl="1" indent="-285750">
              <a:buFontTx/>
              <a:buChar char="-"/>
            </a:pPr>
            <a:r>
              <a:rPr lang="ko-KR" altLang="en-US" dirty="0" err="1"/>
              <a:t>입력받은</a:t>
            </a:r>
            <a:r>
              <a:rPr lang="ko-KR" altLang="en-US" dirty="0"/>
              <a:t> 것에 비해 적은 수의 차원으로 채널 수</a:t>
            </a:r>
            <a:r>
              <a:rPr lang="en-US" altLang="ko-KR" dirty="0"/>
              <a:t>, filter </a:t>
            </a:r>
            <a:r>
              <a:rPr lang="ko-KR" altLang="en-US" dirty="0"/>
              <a:t>수로 만들어 준다면 </a:t>
            </a:r>
            <a:r>
              <a:rPr lang="en-US" altLang="ko-KR" dirty="0"/>
              <a:t>: </a:t>
            </a:r>
            <a:r>
              <a:rPr lang="ko-KR" altLang="en-US" dirty="0"/>
              <a:t>차원축소로 </a:t>
            </a:r>
            <a:r>
              <a:rPr lang="ko-KR" altLang="en-US" dirty="0" err="1"/>
              <a:t>연산량</a:t>
            </a:r>
            <a:r>
              <a:rPr lang="ko-KR" altLang="en-US" dirty="0"/>
              <a:t> 감소</a:t>
            </a:r>
            <a:endParaRPr lang="en-US" altLang="ko-KR" dirty="0"/>
          </a:p>
          <a:p>
            <a:pPr marL="742950" lvl="1" indent="-285750">
              <a:buFontTx/>
              <a:buChar char="-"/>
            </a:pPr>
            <a:r>
              <a:rPr lang="ko-KR" altLang="en-US" dirty="0"/>
              <a:t>무작정 차원을 줄이는 것이 아닌</a:t>
            </a:r>
            <a:r>
              <a:rPr lang="en-US" altLang="ko-KR" dirty="0"/>
              <a:t>, </a:t>
            </a:r>
            <a:r>
              <a:rPr lang="ko-KR" altLang="en-US" dirty="0"/>
              <a:t>그 다음 레이어에서 학습할 만큼은 남겨둔 적당한 차원 </a:t>
            </a:r>
            <a:r>
              <a:rPr lang="en-US" altLang="ko-KR" dirty="0"/>
              <a:t>: </a:t>
            </a:r>
            <a:r>
              <a:rPr lang="en-US" altLang="ko-KR" dirty="0">
                <a:solidFill>
                  <a:srgbClr val="FF0000"/>
                </a:solidFill>
              </a:rPr>
              <a:t>bottleneck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A57C783-BF63-4E2E-BAF0-1C1E469DD7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8950" y="0"/>
            <a:ext cx="5353050" cy="3190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6406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s://blog.kakaocdn.net/dn/bCVqgq/btqTowek3fE/hgZUdb9E8u4p1b7Nau34Jk/img.png">
            <a:extLst>
              <a:ext uri="{FF2B5EF4-FFF2-40B4-BE49-F238E27FC236}">
                <a16:creationId xmlns:a16="http://schemas.microsoft.com/office/drawing/2014/main" id="{41937BCF-52F8-4E70-8903-2FB6E7924E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6900" y="2031324"/>
            <a:ext cx="6515099" cy="4826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5EBC234-DF7B-438D-B898-C508AE0673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28" y="1566862"/>
            <a:ext cx="5625772" cy="529113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4EAEE32-849C-4B47-B3F0-A40324441F04}"/>
              </a:ext>
            </a:extLst>
          </p:cNvPr>
          <p:cNvSpPr txBox="1"/>
          <p:nvPr/>
        </p:nvSpPr>
        <p:spPr>
          <a:xfrm>
            <a:off x="0" y="0"/>
            <a:ext cx="110109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3. </a:t>
            </a:r>
            <a:r>
              <a:rPr lang="en-US" altLang="ko-KR" dirty="0" err="1">
                <a:solidFill>
                  <a:srgbClr val="0070C0"/>
                </a:solidFill>
              </a:rPr>
              <a:t>BottleNeck</a:t>
            </a:r>
            <a:r>
              <a:rPr lang="ko-KR" altLang="en-US" dirty="0">
                <a:solidFill>
                  <a:srgbClr val="0070C0"/>
                </a:solidFill>
              </a:rPr>
              <a:t>의 구조</a:t>
            </a:r>
            <a:endParaRPr lang="en-US" altLang="ko-KR" dirty="0">
              <a:solidFill>
                <a:srgbClr val="0070C0"/>
              </a:solidFill>
            </a:endParaRPr>
          </a:p>
          <a:p>
            <a:pPr lvl="1"/>
            <a:r>
              <a:rPr lang="en-US" altLang="ko-KR" dirty="0">
                <a:solidFill>
                  <a:srgbClr val="0070C0"/>
                </a:solidFill>
              </a:rPr>
              <a:t>5) Parameter </a:t>
            </a:r>
            <a:r>
              <a:rPr lang="ko-KR" altLang="en-US" dirty="0">
                <a:solidFill>
                  <a:srgbClr val="0070C0"/>
                </a:solidFill>
              </a:rPr>
              <a:t>확인</a:t>
            </a:r>
            <a:endParaRPr lang="en-US" altLang="ko-KR" dirty="0">
              <a:solidFill>
                <a:srgbClr val="0070C0"/>
              </a:solidFill>
            </a:endParaRPr>
          </a:p>
          <a:p>
            <a:pPr marL="1200150" lvl="2" indent="-285750">
              <a:buFontTx/>
              <a:buChar char="-"/>
            </a:pPr>
            <a:r>
              <a:rPr lang="en-US" altLang="ko-KR" dirty="0">
                <a:solidFill>
                  <a:srgbClr val="0070C0"/>
                </a:solidFill>
              </a:rPr>
              <a:t>Standard</a:t>
            </a:r>
            <a:r>
              <a:rPr lang="en-US" altLang="ko-KR" dirty="0"/>
              <a:t> : </a:t>
            </a:r>
            <a:r>
              <a:rPr lang="ko-KR" altLang="en-US" dirty="0"/>
              <a:t>채널수가 </a:t>
            </a:r>
            <a:r>
              <a:rPr lang="en-US" altLang="ko-KR" dirty="0"/>
              <a:t>64</a:t>
            </a:r>
            <a:r>
              <a:rPr lang="ko-KR" altLang="en-US" dirty="0"/>
              <a:t>로 </a:t>
            </a:r>
            <a:r>
              <a:rPr lang="en-US" altLang="ko-KR" dirty="0"/>
              <a:t>3x3 convolution</a:t>
            </a:r>
            <a:r>
              <a:rPr lang="ko-KR" altLang="en-US" dirty="0"/>
              <a:t>을 </a:t>
            </a:r>
            <a:r>
              <a:rPr lang="en-US" altLang="ko-KR" dirty="0"/>
              <a:t>2</a:t>
            </a:r>
            <a:r>
              <a:rPr lang="ko-KR" altLang="en-US" dirty="0"/>
              <a:t>번 통과했다</a:t>
            </a:r>
            <a:r>
              <a:rPr lang="en-US" altLang="ko-KR" dirty="0"/>
              <a:t>.</a:t>
            </a:r>
          </a:p>
          <a:p>
            <a:pPr lvl="3"/>
            <a:r>
              <a:rPr lang="en-US" altLang="ko-KR" dirty="0"/>
              <a:t>* </a:t>
            </a:r>
            <a:r>
              <a:rPr lang="ko-KR" altLang="en-US" dirty="0"/>
              <a:t>참고</a:t>
            </a:r>
            <a:r>
              <a:rPr lang="en-US" altLang="ko-KR" dirty="0"/>
              <a:t>) </a:t>
            </a:r>
            <a:r>
              <a:rPr lang="en-US" altLang="ko-KR" dirty="0" err="1"/>
              <a:t>parmeters</a:t>
            </a:r>
            <a:r>
              <a:rPr lang="ko-KR" altLang="en-US" dirty="0"/>
              <a:t> 계산하는 방법도 잘 나와있음</a:t>
            </a:r>
            <a:r>
              <a:rPr lang="en-US" altLang="ko-KR" dirty="0"/>
              <a:t>(googling)</a:t>
            </a:r>
          </a:p>
          <a:p>
            <a:pPr marL="1200150" lvl="2" indent="-285750">
              <a:buFontTx/>
              <a:buChar char="-"/>
            </a:pPr>
            <a:r>
              <a:rPr lang="en-US" altLang="ko-KR" dirty="0" err="1">
                <a:solidFill>
                  <a:srgbClr val="0070C0"/>
                </a:solidFill>
              </a:rPr>
              <a:t>BottleNeck</a:t>
            </a:r>
            <a:r>
              <a:rPr lang="en-US" altLang="ko-KR" dirty="0"/>
              <a:t> : </a:t>
            </a:r>
            <a:r>
              <a:rPr lang="ko-KR" altLang="en-US" dirty="0"/>
              <a:t>채널수가 </a:t>
            </a:r>
            <a:r>
              <a:rPr lang="en-US" altLang="ko-KR" dirty="0"/>
              <a:t>256</a:t>
            </a:r>
            <a:r>
              <a:rPr lang="ko-KR" altLang="en-US" dirty="0"/>
              <a:t>으로 </a:t>
            </a:r>
            <a:r>
              <a:rPr lang="en-US" altLang="ko-KR" dirty="0"/>
              <a:t>1x1, 3x3, 1x1,</a:t>
            </a:r>
            <a:r>
              <a:rPr lang="ko-KR" altLang="en-US" dirty="0"/>
              <a:t>순으로 </a:t>
            </a:r>
            <a:r>
              <a:rPr lang="en-US" altLang="ko-KR" dirty="0"/>
              <a:t>convolution</a:t>
            </a:r>
            <a:r>
              <a:rPr lang="ko-KR" altLang="en-US" dirty="0"/>
              <a:t>을 통과했다</a:t>
            </a:r>
            <a:r>
              <a:rPr lang="en-US" altLang="ko-KR" dirty="0"/>
              <a:t>.</a:t>
            </a:r>
          </a:p>
          <a:p>
            <a:pPr lvl="3"/>
            <a:r>
              <a:rPr lang="ko-KR" altLang="en-US" dirty="0"/>
              <a:t>→ </a:t>
            </a:r>
            <a:r>
              <a:rPr lang="en-US" altLang="ko-KR" dirty="0"/>
              <a:t>Channel</a:t>
            </a:r>
            <a:r>
              <a:rPr lang="ko-KR" altLang="en-US" dirty="0"/>
              <a:t>수는 </a:t>
            </a:r>
            <a:r>
              <a:rPr lang="en-US" altLang="ko-KR" dirty="0"/>
              <a:t>Standard</a:t>
            </a:r>
            <a:r>
              <a:rPr lang="ko-KR" altLang="en-US" dirty="0"/>
              <a:t>에 비해 </a:t>
            </a:r>
            <a:r>
              <a:rPr lang="en-US" altLang="ko-KR" dirty="0"/>
              <a:t>4</a:t>
            </a:r>
            <a:r>
              <a:rPr lang="ko-KR" altLang="en-US" dirty="0"/>
              <a:t>배 많지만</a:t>
            </a:r>
            <a:r>
              <a:rPr lang="en-US" altLang="ko-KR" dirty="0"/>
              <a:t>, </a:t>
            </a:r>
            <a:r>
              <a:rPr lang="ko-KR" altLang="en-US" dirty="0"/>
              <a:t>전체</a:t>
            </a:r>
            <a:r>
              <a:rPr lang="en-US" altLang="ko-KR" dirty="0"/>
              <a:t> parameter </a:t>
            </a:r>
            <a:r>
              <a:rPr lang="ko-KR" altLang="en-US" dirty="0"/>
              <a:t>수를 보면 </a:t>
            </a:r>
            <a:r>
              <a:rPr lang="ko-KR" altLang="en-US" dirty="0">
                <a:solidFill>
                  <a:srgbClr val="0070C0"/>
                </a:solidFill>
              </a:rPr>
              <a:t>세배정도 작다</a:t>
            </a:r>
            <a:r>
              <a:rPr lang="en-US" altLang="ko-KR" dirty="0">
                <a:solidFill>
                  <a:srgbClr val="0070C0"/>
                </a:solidFill>
              </a:rPr>
              <a:t>.</a:t>
            </a:r>
          </a:p>
          <a:p>
            <a:pPr lvl="3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2594336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2C91ED8-811A-4434-9CEE-F57C010FF222}"/>
              </a:ext>
            </a:extLst>
          </p:cNvPr>
          <p:cNvSpPr txBox="1"/>
          <p:nvPr/>
        </p:nvSpPr>
        <p:spPr>
          <a:xfrm>
            <a:off x="0" y="-28575"/>
            <a:ext cx="12192000" cy="5478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4. Batch Normalization : ICML 2015</a:t>
            </a:r>
            <a:r>
              <a:rPr lang="ko-KR" altLang="en-US" dirty="0">
                <a:solidFill>
                  <a:srgbClr val="0070C0"/>
                </a:solidFill>
              </a:rPr>
              <a:t>에 게재된 논문에서 나온 개념</a:t>
            </a:r>
            <a:endParaRPr lang="en-US" altLang="ko-KR" dirty="0">
              <a:solidFill>
                <a:srgbClr val="0070C0"/>
              </a:solidFill>
            </a:endParaRPr>
          </a:p>
          <a:p>
            <a:pPr marL="800100" lvl="1" indent="-342900">
              <a:buAutoNum type="arabicParenR"/>
            </a:pPr>
            <a:r>
              <a:rPr lang="en-US" altLang="ko-KR" dirty="0">
                <a:solidFill>
                  <a:srgbClr val="0070C0"/>
                </a:solidFill>
              </a:rPr>
              <a:t>Gradient Vanishing or Exploding </a:t>
            </a:r>
            <a:r>
              <a:rPr lang="ko-KR" altLang="en-US" dirty="0">
                <a:solidFill>
                  <a:srgbClr val="0070C0"/>
                </a:solidFill>
              </a:rPr>
              <a:t>문제</a:t>
            </a:r>
            <a:endParaRPr lang="en-US" altLang="ko-KR" dirty="0">
              <a:solidFill>
                <a:srgbClr val="0070C0"/>
              </a:solidFill>
            </a:endParaRPr>
          </a:p>
          <a:p>
            <a:pPr lvl="1"/>
            <a:r>
              <a:rPr lang="en-US" altLang="ko-KR" sz="1400" dirty="0"/>
              <a:t>	- </a:t>
            </a:r>
            <a:r>
              <a:rPr lang="ko-KR" altLang="en-US" sz="1400" dirty="0"/>
              <a:t>신경망에서 학습 시 </a:t>
            </a:r>
            <a:r>
              <a:rPr lang="en-US" altLang="ko-KR" sz="1400" dirty="0"/>
              <a:t>Gradient </a:t>
            </a:r>
            <a:r>
              <a:rPr lang="ko-KR" altLang="en-US" sz="1400" dirty="0"/>
              <a:t>기반의 방법들은 파라미터 값의 작은 변화가 신경망 출력에 얼마나 영향을 미칠 것인가를</a:t>
            </a:r>
            <a:r>
              <a:rPr lang="en-US" altLang="ko-KR" sz="1400" dirty="0"/>
              <a:t> </a:t>
            </a:r>
            <a:r>
              <a:rPr lang="ko-KR" altLang="en-US" sz="1400" dirty="0"/>
              <a:t>기반으로 </a:t>
            </a:r>
            <a:r>
              <a:rPr lang="ko-KR" altLang="en-US" sz="1400" dirty="0" err="1"/>
              <a:t>파라미</a:t>
            </a:r>
            <a:r>
              <a:rPr lang="en-US" altLang="ko-KR" sz="1400" dirty="0"/>
              <a:t>	  	  </a:t>
            </a:r>
            <a:r>
              <a:rPr lang="ko-KR" altLang="en-US" sz="1400" dirty="0"/>
              <a:t>터 값을 학습시키게 된다</a:t>
            </a:r>
            <a:r>
              <a:rPr lang="en-US" altLang="ko-KR" sz="1400" dirty="0"/>
              <a:t>. </a:t>
            </a:r>
          </a:p>
          <a:p>
            <a:pPr lvl="1"/>
            <a:r>
              <a:rPr lang="en-US" altLang="ko-KR" sz="1400" dirty="0"/>
              <a:t>	- </a:t>
            </a:r>
            <a:r>
              <a:rPr lang="ko-KR" altLang="en-US" sz="1400" dirty="0"/>
              <a:t>파라미터 값의 변화가 신경망 결과의 매우 작은 변화를 미치게 될 경우 파라미터를 효과적으로 학습시킬 수 없게 된다</a:t>
            </a:r>
            <a:r>
              <a:rPr lang="en-US" altLang="ko-KR" sz="1400" dirty="0"/>
              <a:t>.</a:t>
            </a:r>
          </a:p>
          <a:p>
            <a:pPr lvl="1"/>
            <a:r>
              <a:rPr lang="en-US" altLang="ko-KR" sz="1400" dirty="0"/>
              <a:t>	- </a:t>
            </a:r>
            <a:r>
              <a:rPr lang="en-US" altLang="ko-KR" sz="1400" dirty="0">
                <a:solidFill>
                  <a:srgbClr val="0070C0"/>
                </a:solidFill>
              </a:rPr>
              <a:t>Gradient </a:t>
            </a:r>
            <a:r>
              <a:rPr lang="en-US" altLang="ko-KR" sz="1400" dirty="0"/>
              <a:t>= </a:t>
            </a:r>
            <a:r>
              <a:rPr lang="ko-KR" altLang="en-US" sz="1400" dirty="0" err="1"/>
              <a:t>미분값</a:t>
            </a:r>
            <a:r>
              <a:rPr lang="en-US" altLang="ko-KR" sz="1400" dirty="0"/>
              <a:t>, </a:t>
            </a:r>
            <a:r>
              <a:rPr lang="ko-KR" altLang="en-US" sz="1400" dirty="0"/>
              <a:t>즉 변화량을 의미하는데 매우 작아지거나</a:t>
            </a:r>
            <a:r>
              <a:rPr lang="en-US" altLang="ko-KR" sz="1400" dirty="0"/>
              <a:t>(vanishing) </a:t>
            </a:r>
            <a:r>
              <a:rPr lang="ko-KR" altLang="en-US" sz="1400" dirty="0"/>
              <a:t>커진다면</a:t>
            </a:r>
            <a:r>
              <a:rPr lang="en-US" altLang="ko-KR" sz="1400" dirty="0"/>
              <a:t>(Exploding) </a:t>
            </a:r>
            <a:r>
              <a:rPr lang="ko-KR" altLang="en-US" sz="1400" dirty="0"/>
              <a:t>신경망을 효과적으로 학습시키지 못하고</a:t>
            </a:r>
            <a:r>
              <a:rPr lang="en-US" altLang="ko-KR" sz="1400" dirty="0"/>
              <a:t>, 	  	  Error rate</a:t>
            </a:r>
            <a:r>
              <a:rPr lang="ko-KR" altLang="en-US" sz="1400" dirty="0"/>
              <a:t>가 낮아지지 않고 수렴해버리는 문제가 발생</a:t>
            </a:r>
            <a:endParaRPr lang="en-US" altLang="ko-KR" sz="1400" dirty="0"/>
          </a:p>
          <a:p>
            <a:pPr lvl="1"/>
            <a:endParaRPr lang="en-US" altLang="ko-KR" sz="1400" dirty="0"/>
          </a:p>
          <a:p>
            <a:pPr lvl="1"/>
            <a:r>
              <a:rPr lang="en-US" altLang="ko-KR" dirty="0">
                <a:solidFill>
                  <a:srgbClr val="0070C0"/>
                </a:solidFill>
              </a:rPr>
              <a:t>2) </a:t>
            </a:r>
            <a:r>
              <a:rPr lang="ko-KR" altLang="en-US" dirty="0">
                <a:solidFill>
                  <a:srgbClr val="0070C0"/>
                </a:solidFill>
              </a:rPr>
              <a:t>활성화 함수 </a:t>
            </a:r>
            <a:r>
              <a:rPr lang="en-US" altLang="ko-KR" dirty="0">
                <a:solidFill>
                  <a:srgbClr val="0070C0"/>
                </a:solidFill>
              </a:rPr>
              <a:t>: sigmoid, tanh, </a:t>
            </a:r>
            <a:r>
              <a:rPr lang="en-US" altLang="ko-KR" dirty="0" err="1">
                <a:solidFill>
                  <a:srgbClr val="0070C0"/>
                </a:solidFill>
              </a:rPr>
              <a:t>relu</a:t>
            </a:r>
            <a:r>
              <a:rPr lang="en-US" altLang="ko-KR" dirty="0">
                <a:solidFill>
                  <a:srgbClr val="0070C0"/>
                </a:solidFill>
              </a:rPr>
              <a:t> </a:t>
            </a:r>
            <a:r>
              <a:rPr lang="ko-KR" altLang="en-US" dirty="0">
                <a:solidFill>
                  <a:srgbClr val="0070C0"/>
                </a:solidFill>
              </a:rPr>
              <a:t>등</a:t>
            </a:r>
            <a:endParaRPr lang="en-US" altLang="ko-KR" dirty="0">
              <a:solidFill>
                <a:srgbClr val="0070C0"/>
              </a:solidFill>
            </a:endParaRPr>
          </a:p>
          <a:p>
            <a:pPr lvl="1"/>
            <a:r>
              <a:rPr lang="en-US" altLang="ko-KR" dirty="0"/>
              <a:t>	</a:t>
            </a:r>
            <a:r>
              <a:rPr lang="en-US" altLang="ko-KR" sz="1400" dirty="0"/>
              <a:t>- </a:t>
            </a:r>
            <a:r>
              <a:rPr lang="ko-KR" altLang="en-US" sz="1400" dirty="0" err="1"/>
              <a:t>비선형적인</a:t>
            </a:r>
            <a:r>
              <a:rPr lang="ko-KR" altLang="en-US" sz="1400" dirty="0"/>
              <a:t> 방식으로 </a:t>
            </a:r>
            <a:r>
              <a:rPr lang="ko-KR" altLang="en-US" sz="1400" dirty="0" err="1"/>
              <a:t>입력값을</a:t>
            </a:r>
            <a:r>
              <a:rPr lang="ko-KR" altLang="en-US" sz="1400" dirty="0"/>
              <a:t> 매우 작은 </a:t>
            </a:r>
            <a:r>
              <a:rPr lang="ko-KR" altLang="en-US" sz="1400" dirty="0" err="1"/>
              <a:t>출력값의</a:t>
            </a:r>
            <a:r>
              <a:rPr lang="ko-KR" altLang="en-US" sz="1400" dirty="0"/>
              <a:t> 범위로 </a:t>
            </a:r>
            <a:r>
              <a:rPr lang="en-US" altLang="ko-KR" sz="1400" dirty="0"/>
              <a:t>squash </a:t>
            </a:r>
            <a:r>
              <a:rPr lang="ko-KR" altLang="en-US" sz="1400" dirty="0"/>
              <a:t>한다</a:t>
            </a:r>
            <a:r>
              <a:rPr lang="en-US" altLang="ko-KR" sz="1400" dirty="0"/>
              <a:t>.</a:t>
            </a:r>
          </a:p>
          <a:p>
            <a:pPr lvl="1"/>
            <a:r>
              <a:rPr lang="en-US" altLang="ko-KR" sz="1400" dirty="0"/>
              <a:t>	- </a:t>
            </a:r>
            <a:r>
              <a:rPr lang="ko-KR" altLang="en-US" sz="1400" dirty="0"/>
              <a:t>가령 </a:t>
            </a:r>
            <a:r>
              <a:rPr lang="en-US" altLang="ko-KR" sz="1400" dirty="0"/>
              <a:t>sigmoid </a:t>
            </a:r>
            <a:r>
              <a:rPr lang="ko-KR" altLang="en-US" sz="1400" dirty="0"/>
              <a:t>함수는 실수 범위의 수를 </a:t>
            </a:r>
            <a:r>
              <a:rPr lang="en-US" altLang="ko-KR" sz="1400" dirty="0"/>
              <a:t>[0,1]</a:t>
            </a:r>
            <a:r>
              <a:rPr lang="ko-KR" altLang="en-US" sz="1400" dirty="0"/>
              <a:t>로 </a:t>
            </a:r>
            <a:r>
              <a:rPr lang="en-US" altLang="ko-KR" sz="1400" dirty="0"/>
              <a:t>mapping </a:t>
            </a:r>
            <a:r>
              <a:rPr lang="ko-KR" altLang="en-US" sz="1400" dirty="0"/>
              <a:t>해버린다</a:t>
            </a:r>
            <a:r>
              <a:rPr lang="en-US" altLang="ko-KR" sz="1400" dirty="0"/>
              <a:t>. </a:t>
            </a:r>
            <a:r>
              <a:rPr lang="ko-KR" altLang="en-US" sz="1400" dirty="0"/>
              <a:t>매우 넓은 </a:t>
            </a:r>
            <a:r>
              <a:rPr lang="ko-KR" altLang="en-US" sz="1400" dirty="0" err="1"/>
              <a:t>입력값의</a:t>
            </a:r>
            <a:r>
              <a:rPr lang="ko-KR" altLang="en-US" sz="1400" dirty="0"/>
              <a:t> 범위가 극도로 작은 </a:t>
            </a:r>
            <a:r>
              <a:rPr lang="ko-KR" altLang="en-US" sz="1400" dirty="0" err="1"/>
              <a:t>범위값으로</a:t>
            </a:r>
            <a:r>
              <a:rPr lang="ko-KR" altLang="en-US" sz="1400" dirty="0"/>
              <a:t> </a:t>
            </a:r>
            <a:r>
              <a:rPr lang="en-US" altLang="ko-KR" sz="1400" dirty="0"/>
              <a:t>mapping </a:t>
            </a:r>
            <a:r>
              <a:rPr lang="ko-KR" altLang="en-US" sz="1400" dirty="0"/>
              <a:t>된다</a:t>
            </a:r>
            <a:r>
              <a:rPr lang="en-US" altLang="ko-KR" sz="1400" dirty="0"/>
              <a:t>.</a:t>
            </a:r>
          </a:p>
          <a:p>
            <a:pPr lvl="1"/>
            <a:r>
              <a:rPr lang="en-US" altLang="ko-KR" sz="1400" dirty="0"/>
              <a:t>       - </a:t>
            </a:r>
            <a:r>
              <a:rPr lang="ko-KR" altLang="en-US" sz="1400" dirty="0"/>
              <a:t>첫 </a:t>
            </a:r>
            <a:r>
              <a:rPr lang="en-US" altLang="ko-KR" sz="1400" dirty="0"/>
              <a:t>LAYER</a:t>
            </a:r>
            <a:r>
              <a:rPr lang="ko-KR" altLang="en-US" sz="1400" dirty="0"/>
              <a:t>의 입력 값에 대해 매우 큰 변화량이 있더라도 결과 값의 변화량은 극소가 되어버린다</a:t>
            </a:r>
            <a:r>
              <a:rPr lang="en-US" altLang="ko-KR" sz="1400" dirty="0"/>
              <a:t>.</a:t>
            </a:r>
          </a:p>
          <a:p>
            <a:pPr lvl="1"/>
            <a:r>
              <a:rPr lang="en-US" altLang="ko-KR" sz="1400" dirty="0"/>
              <a:t>	- </a:t>
            </a:r>
            <a:r>
              <a:rPr lang="ko-KR" altLang="en-US" sz="1400" dirty="0"/>
              <a:t>이를 위해 자주 쓰이는 것이 </a:t>
            </a:r>
            <a:r>
              <a:rPr lang="en-US" altLang="ko-KR" sz="1400" dirty="0">
                <a:solidFill>
                  <a:srgbClr val="FF0000"/>
                </a:solidFill>
              </a:rPr>
              <a:t>RELU(</a:t>
            </a:r>
            <a:r>
              <a:rPr lang="en-US" altLang="ko-KR" sz="1400" dirty="0" err="1">
                <a:solidFill>
                  <a:srgbClr val="FF0000"/>
                </a:solidFill>
              </a:rPr>
              <a:t>Recitified</a:t>
            </a:r>
            <a:r>
              <a:rPr lang="en-US" altLang="ko-KR" sz="1400" dirty="0">
                <a:solidFill>
                  <a:srgbClr val="FF0000"/>
                </a:solidFill>
              </a:rPr>
              <a:t> Linear Unit)</a:t>
            </a:r>
            <a:r>
              <a:rPr lang="ko-KR" altLang="en-US" sz="1400" dirty="0">
                <a:solidFill>
                  <a:srgbClr val="FF0000"/>
                </a:solidFill>
              </a:rPr>
              <a:t>이다</a:t>
            </a:r>
            <a:r>
              <a:rPr lang="en-US" altLang="ko-KR" sz="1400" dirty="0">
                <a:solidFill>
                  <a:srgbClr val="FF0000"/>
                </a:solidFill>
              </a:rPr>
              <a:t>.</a:t>
            </a:r>
          </a:p>
          <a:p>
            <a:pPr lvl="1"/>
            <a:endParaRPr lang="en-US" altLang="ko-KR" sz="1400" dirty="0">
              <a:solidFill>
                <a:srgbClr val="FF0000"/>
              </a:solidFill>
            </a:endParaRPr>
          </a:p>
          <a:p>
            <a:pPr lvl="1"/>
            <a:r>
              <a:rPr lang="en-US" altLang="ko-KR" dirty="0"/>
              <a:t>3) </a:t>
            </a:r>
            <a:r>
              <a:rPr lang="ko-KR" altLang="en-US" dirty="0"/>
              <a:t>배치 정규화 </a:t>
            </a:r>
            <a:r>
              <a:rPr lang="en-US" altLang="ko-KR" dirty="0"/>
              <a:t>Batch Normalization</a:t>
            </a:r>
          </a:p>
          <a:p>
            <a:pPr lvl="1"/>
            <a:r>
              <a:rPr lang="en-US" altLang="ko-KR" dirty="0"/>
              <a:t>	</a:t>
            </a:r>
            <a:r>
              <a:rPr lang="en-US" altLang="ko-KR" sz="1400" dirty="0"/>
              <a:t>- </a:t>
            </a:r>
            <a:r>
              <a:rPr lang="ko-KR" altLang="en-US" sz="1400" dirty="0"/>
              <a:t>위의 활성화 함수 방법도 있지만 </a:t>
            </a:r>
            <a:r>
              <a:rPr lang="en-US" altLang="ko-KR" sz="1400" dirty="0"/>
              <a:t>‘</a:t>
            </a:r>
            <a:r>
              <a:rPr lang="ko-KR" altLang="en-US" sz="1400" dirty="0">
                <a:solidFill>
                  <a:srgbClr val="0070C0"/>
                </a:solidFill>
              </a:rPr>
              <a:t>학습하는 과정 자체를 전체적으로 </a:t>
            </a:r>
            <a:r>
              <a:rPr lang="ko-KR" altLang="en-US" sz="1400" dirty="0" err="1">
                <a:solidFill>
                  <a:srgbClr val="0070C0"/>
                </a:solidFill>
              </a:rPr>
              <a:t>안정화</a:t>
            </a:r>
            <a:r>
              <a:rPr lang="ko-KR" altLang="en-US" sz="1400" dirty="0" err="1"/>
              <a:t>하여</a:t>
            </a:r>
            <a:r>
              <a:rPr lang="ko-KR" altLang="en-US" sz="1400" dirty="0"/>
              <a:t> </a:t>
            </a:r>
            <a:r>
              <a:rPr lang="ko-KR" altLang="en-US" sz="1400" dirty="0">
                <a:solidFill>
                  <a:srgbClr val="0070C0"/>
                </a:solidFill>
              </a:rPr>
              <a:t>학습속도를 가속화 </a:t>
            </a:r>
            <a:r>
              <a:rPr lang="ko-KR" altLang="en-US" sz="1400" dirty="0"/>
              <a:t>시킬 수 있는 근본적인 방법이다</a:t>
            </a:r>
            <a:r>
              <a:rPr lang="en-US" altLang="ko-KR" sz="1400" dirty="0"/>
              <a:t>.</a:t>
            </a:r>
          </a:p>
          <a:p>
            <a:pPr lvl="1"/>
            <a:r>
              <a:rPr lang="en-US" altLang="ko-KR" sz="1400" dirty="0"/>
              <a:t>	- </a:t>
            </a:r>
            <a:r>
              <a:rPr lang="ko-KR" altLang="en-US" sz="1400" dirty="0">
                <a:solidFill>
                  <a:srgbClr val="0070C0"/>
                </a:solidFill>
              </a:rPr>
              <a:t>정규화</a:t>
            </a:r>
            <a:r>
              <a:rPr lang="ko-KR" altLang="en-US" sz="1400" dirty="0"/>
              <a:t>를 하는 목적 </a:t>
            </a:r>
            <a:r>
              <a:rPr lang="en-US" altLang="ko-KR" sz="1400" dirty="0"/>
              <a:t>: </a:t>
            </a:r>
            <a:r>
              <a:rPr lang="ko-KR" altLang="en-US" sz="1400" dirty="0"/>
              <a:t>학습을 더 빨리 하기 위해서 </a:t>
            </a:r>
            <a:r>
              <a:rPr lang="en-US" altLang="ko-KR" sz="1400" dirty="0"/>
              <a:t>or</a:t>
            </a:r>
            <a:r>
              <a:rPr lang="ko-KR" altLang="en-US" sz="1400" dirty="0"/>
              <a:t> </a:t>
            </a:r>
            <a:r>
              <a:rPr lang="en-US" altLang="ko-KR" sz="1400" dirty="0"/>
              <a:t>Local</a:t>
            </a:r>
            <a:r>
              <a:rPr lang="ko-KR" altLang="en-US" sz="1400" dirty="0"/>
              <a:t> </a:t>
            </a:r>
            <a:r>
              <a:rPr lang="en-US" altLang="ko-KR" sz="1400" dirty="0"/>
              <a:t>optimum</a:t>
            </a:r>
            <a:r>
              <a:rPr lang="ko-KR" altLang="en-US" sz="1400" dirty="0"/>
              <a:t> 문제에 빠지는 가능성을 줄이기 위해</a:t>
            </a:r>
            <a:endParaRPr lang="en-US" altLang="ko-KR" sz="1400" dirty="0"/>
          </a:p>
          <a:p>
            <a:pPr lvl="1"/>
            <a:r>
              <a:rPr lang="en-US" altLang="ko-KR" sz="1400" dirty="0"/>
              <a:t>	</a:t>
            </a:r>
            <a:r>
              <a:rPr lang="ko-KR" altLang="en-US" sz="1400" dirty="0"/>
              <a:t>→ </a:t>
            </a:r>
            <a:r>
              <a:rPr lang="en-US" altLang="ko-KR" sz="1400" dirty="0"/>
              <a:t>(</a:t>
            </a:r>
            <a:r>
              <a:rPr lang="ko-KR" altLang="en-US" sz="1400" dirty="0"/>
              <a:t>아래 그림</a:t>
            </a:r>
            <a:r>
              <a:rPr lang="en-US" altLang="ko-KR" sz="1400" dirty="0"/>
              <a:t>) global optimum </a:t>
            </a:r>
            <a:r>
              <a:rPr lang="ko-KR" altLang="en-US" sz="1400" dirty="0"/>
              <a:t>지점을 찾지 못하고 </a:t>
            </a:r>
            <a:r>
              <a:rPr lang="en-US" altLang="ko-KR" sz="1400" dirty="0"/>
              <a:t>local optimum</a:t>
            </a:r>
            <a:r>
              <a:rPr lang="ko-KR" altLang="en-US" sz="1400" dirty="0"/>
              <a:t>에 머물러 있게 되는 문제가 발생하게 되는데</a:t>
            </a:r>
            <a:r>
              <a:rPr lang="en-US" altLang="ko-KR" sz="1400" dirty="0"/>
              <a:t>, </a:t>
            </a:r>
            <a:r>
              <a:rPr lang="ko-KR" altLang="en-US" sz="1400" dirty="0"/>
              <a:t>이를 방지하기 위해</a:t>
            </a:r>
            <a:r>
              <a:rPr lang="en-US" altLang="ko-KR" sz="1400" dirty="0"/>
              <a:t>!! </a:t>
            </a:r>
          </a:p>
          <a:p>
            <a:pPr lvl="1"/>
            <a:endParaRPr lang="en-US" altLang="ko-KR" sz="1400" dirty="0"/>
          </a:p>
          <a:p>
            <a:pPr lvl="1"/>
            <a:r>
              <a:rPr lang="en-US" altLang="ko-KR" dirty="0"/>
              <a:t>4) Internal Covariance Shift : </a:t>
            </a:r>
            <a:r>
              <a:rPr lang="ko-KR" altLang="en-US" dirty="0"/>
              <a:t>학습에서 불안정화가 일어나는 이유이다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sz="1400" dirty="0"/>
              <a:t>	- </a:t>
            </a:r>
            <a:r>
              <a:rPr lang="ko-KR" altLang="en-US" sz="1400" dirty="0"/>
              <a:t>네트워크의 각 레이어나 </a:t>
            </a:r>
            <a:r>
              <a:rPr lang="en-US" altLang="ko-KR" sz="1400" dirty="0"/>
              <a:t>Activation </a:t>
            </a:r>
            <a:r>
              <a:rPr lang="ko-KR" altLang="en-US" sz="1400" dirty="0"/>
              <a:t>마다 </a:t>
            </a:r>
            <a:r>
              <a:rPr lang="ko-KR" altLang="en-US" sz="1400" dirty="0" err="1">
                <a:solidFill>
                  <a:srgbClr val="0070C0"/>
                </a:solidFill>
              </a:rPr>
              <a:t>입력값의</a:t>
            </a:r>
            <a:r>
              <a:rPr lang="ko-KR" altLang="en-US" sz="1400" dirty="0">
                <a:solidFill>
                  <a:srgbClr val="0070C0"/>
                </a:solidFill>
              </a:rPr>
              <a:t> 분산이 달라지는 현상을 </a:t>
            </a:r>
            <a:r>
              <a:rPr lang="ko-KR" altLang="en-US" sz="1400" dirty="0"/>
              <a:t>뜻한다</a:t>
            </a:r>
            <a:r>
              <a:rPr lang="en-US" altLang="ko-KR" sz="1400" dirty="0"/>
              <a:t>.</a:t>
            </a:r>
          </a:p>
          <a:p>
            <a:pPr lvl="1"/>
            <a:r>
              <a:rPr lang="en-US" altLang="ko-KR" sz="1400" dirty="0"/>
              <a:t>	- Covariance Shift : </a:t>
            </a:r>
            <a:r>
              <a:rPr lang="ko-KR" altLang="en-US" sz="1400" dirty="0"/>
              <a:t>이전 레이어의 파라미터 변화로 인하여 현재 레이어 입력의 </a:t>
            </a:r>
            <a:r>
              <a:rPr lang="ko-KR" altLang="en-US" sz="1400" dirty="0">
                <a:solidFill>
                  <a:srgbClr val="FF0000"/>
                </a:solidFill>
              </a:rPr>
              <a:t>분포가 바뀌는 현상</a:t>
            </a:r>
            <a:endParaRPr lang="en-US" altLang="ko-KR" sz="1400" dirty="0">
              <a:solidFill>
                <a:srgbClr val="FF0000"/>
              </a:solidFill>
            </a:endParaRPr>
          </a:p>
          <a:p>
            <a:pPr lvl="1"/>
            <a:r>
              <a:rPr lang="en-US" altLang="ko-KR" sz="1400" dirty="0"/>
              <a:t>	- Internal Covariance shift : </a:t>
            </a:r>
            <a:r>
              <a:rPr lang="ko-KR" altLang="en-US" sz="1400" dirty="0"/>
              <a:t>레이어를 통과할 때마다 </a:t>
            </a:r>
            <a:r>
              <a:rPr lang="en-US" altLang="ko-KR" sz="1400" dirty="0"/>
              <a:t>Covariance shift</a:t>
            </a:r>
            <a:r>
              <a:rPr lang="ko-KR" altLang="en-US" sz="1400" dirty="0"/>
              <a:t>가 일어나면서 </a:t>
            </a:r>
            <a:r>
              <a:rPr lang="ko-KR" altLang="en-US" sz="1400" dirty="0">
                <a:solidFill>
                  <a:srgbClr val="FF0000"/>
                </a:solidFill>
              </a:rPr>
              <a:t>입력의 분포가 약간씩 변하는 현상</a:t>
            </a:r>
            <a:endParaRPr lang="en-US" altLang="ko-KR" dirty="0">
              <a:solidFill>
                <a:srgbClr val="FF0000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11DAD4D-4A7C-455A-BABF-E2666E069B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7510" y="5539666"/>
            <a:ext cx="3272012" cy="1107690"/>
          </a:xfrm>
          <a:prstGeom prst="rect">
            <a:avLst/>
          </a:prstGeom>
        </p:spPr>
      </p:pic>
      <p:pic>
        <p:nvPicPr>
          <p:cNvPr id="15" name="Picture 4" descr="https://blog.kakaocdn.net/dn/drYZz3/btqEcnDzpsJ/2j0nd5KoikKjx1ZhL2rEKK/img.png">
            <a:extLst>
              <a:ext uri="{FF2B5EF4-FFF2-40B4-BE49-F238E27FC236}">
                <a16:creationId xmlns:a16="http://schemas.microsoft.com/office/drawing/2014/main" id="{0E40761F-05FB-491D-8956-0011506588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522" y="5539666"/>
            <a:ext cx="5162984" cy="1318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E579BF6-868E-40D5-BC78-92AC242EBBAA}"/>
              </a:ext>
            </a:extLst>
          </p:cNvPr>
          <p:cNvSpPr txBox="1"/>
          <p:nvPr/>
        </p:nvSpPr>
        <p:spPr>
          <a:xfrm>
            <a:off x="9907480" y="4634145"/>
            <a:ext cx="23555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이를 위해 </a:t>
            </a:r>
            <a:r>
              <a:rPr lang="en-US" altLang="ko-KR" sz="1200" dirty="0"/>
              <a:t>BN</a:t>
            </a:r>
            <a:r>
              <a:rPr lang="ko-KR" altLang="en-US" sz="1200" dirty="0"/>
              <a:t>을 적용하는 것</a:t>
            </a: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E18165AA-1ABD-47A8-BC17-047CB2079B25}"/>
              </a:ext>
            </a:extLst>
          </p:cNvPr>
          <p:cNvCxnSpPr/>
          <p:nvPr/>
        </p:nvCxnSpPr>
        <p:spPr>
          <a:xfrm flipV="1">
            <a:off x="9211014" y="4740676"/>
            <a:ext cx="652077" cy="2840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6023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40654</TotalTime>
  <Words>8457</Words>
  <Application>Microsoft Office PowerPoint</Application>
  <PresentationFormat>와이드스크린</PresentationFormat>
  <Paragraphs>638</Paragraphs>
  <Slides>36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36</vt:i4>
      </vt:variant>
    </vt:vector>
  </HeadingPairs>
  <TitlesOfParts>
    <vt:vector size="43" baseType="lpstr">
      <vt:lpstr>Arial Unicode MS</vt:lpstr>
      <vt:lpstr>Noto Sans Demilight</vt:lpstr>
      <vt:lpstr>맑은 고딕</vt:lpstr>
      <vt:lpstr>Arial</vt:lpstr>
      <vt:lpstr>Cambria Math</vt:lpstr>
      <vt:lpstr>Source Sans Pro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sarah</dc:creator>
  <cp:lastModifiedBy>sarah</cp:lastModifiedBy>
  <cp:revision>142</cp:revision>
  <dcterms:created xsi:type="dcterms:W3CDTF">2022-10-06T08:00:59Z</dcterms:created>
  <dcterms:modified xsi:type="dcterms:W3CDTF">2023-02-03T03:25:36Z</dcterms:modified>
</cp:coreProperties>
</file>